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5"/>
  </p:notesMasterIdLst>
  <p:handoutMasterIdLst>
    <p:handoutMasterId r:id="rId50"/>
  </p:handoutMasterIdLst>
  <p:sldIdLst>
    <p:sldId id="327" r:id="rId3"/>
    <p:sldId id="330" r:id="rId4"/>
    <p:sldId id="331" r:id="rId6"/>
    <p:sldId id="332" r:id="rId7"/>
    <p:sldId id="298" r:id="rId8"/>
    <p:sldId id="262" r:id="rId9"/>
    <p:sldId id="263" r:id="rId10"/>
    <p:sldId id="299" r:id="rId11"/>
    <p:sldId id="302" r:id="rId12"/>
    <p:sldId id="264" r:id="rId13"/>
    <p:sldId id="376" r:id="rId14"/>
    <p:sldId id="265" r:id="rId15"/>
    <p:sldId id="276" r:id="rId16"/>
    <p:sldId id="303" r:id="rId17"/>
    <p:sldId id="293" r:id="rId18"/>
    <p:sldId id="277" r:id="rId19"/>
    <p:sldId id="284" r:id="rId20"/>
    <p:sldId id="377"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cmAuthor id="3" name="Ramesh Sannareddy" initials="RS" lastIdx="7" clrIdx="2"/>
  <p:cmAuthor id="4" name="UPKAR LIDDER" initials="UL" lastIdx="2" clrIdx="3"/>
  <p:cmAuthor id="5" name="Leon Katsnelson" initials="LK" lastIdx="21" clrIdx="4"/>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9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handoutMaster" Target="handoutMasters/handoutMaster1.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true"/>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true"/>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fld>
            <a:endParaRPr lang="en-US"/>
          </a:p>
        </p:txBody>
      </p:sp>
      <p:sp>
        <p:nvSpPr>
          <p:cNvPr id="4" name="Footer Placeholder 3"/>
          <p:cNvSpPr>
            <a:spLocks noGrp="true"/>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true"/>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true"/>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true"/>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fld>
            <a:endParaRPr lang="en-US"/>
          </a:p>
        </p:txBody>
      </p:sp>
      <p:sp>
        <p:nvSpPr>
          <p:cNvPr id="4" name="Slide Image Placeholder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true"/>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true"/>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true"/>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endParaRPr lang="en-US" dirty="0"/>
          </a:p>
        </p:txBody>
      </p:sp>
      <p:sp>
        <p:nvSpPr>
          <p:cNvPr id="4" name="Slide Number Placeholder 3"/>
          <p:cNvSpPr>
            <a:spLocks noGrp="true"/>
          </p:cNvSpPr>
          <p:nvPr>
            <p:ph type="sldNum" sz="quarter" idx="5"/>
          </p:nvPr>
        </p:nvSpPr>
        <p:spPr/>
        <p:txBody>
          <a:bodyPr/>
          <a:lstStyle/>
          <a:p>
            <a:fld id="{EEBDA0E2-FEBD-4B65-8F16-724CF984F377}" type="slidenum">
              <a:rPr lang="en-US" smtClean="0"/>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indent="0">
              <a:buNone/>
            </a:pPr>
            <a:endParaRPr lang="en-US"/>
          </a:p>
        </p:txBody>
      </p:sp>
      <p:sp>
        <p:nvSpPr>
          <p:cNvPr id="4" name="Slide Number Placeholder 3"/>
          <p:cNvSpPr>
            <a:spLocks noGrp="true"/>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true" noRot="true" noChangeAspect="true"/>
          </p:cNvSpPr>
          <p:nvPr>
            <p:ph type="sldImg"/>
          </p:nvPr>
        </p:nvSpPr>
        <p:spPr/>
      </p:sp>
      <p:sp>
        <p:nvSpPr>
          <p:cNvPr id="3" name="Notes Placeholder 2"/>
          <p:cNvSpPr>
            <a:spLocks noGrp="true"/>
          </p:cNvSpPr>
          <p:nvPr>
            <p:ph type="body" idx="1"/>
          </p:nvPr>
        </p:nvSpPr>
        <p:spPr/>
        <p:txBody>
          <a:bodyPr/>
          <a:lstStyle/>
          <a:p>
            <a:pPr marL="0" indent="0">
              <a:buNone/>
            </a:pPr>
            <a:endParaRPr lang="en-US"/>
          </a:p>
        </p:txBody>
      </p:sp>
      <p:sp>
        <p:nvSpPr>
          <p:cNvPr id="4" name="Slide Number Placeholder 3"/>
          <p:cNvSpPr>
            <a:spLocks noGrp="true"/>
          </p:cNvSpPr>
          <p:nvPr>
            <p:ph type="sldNum" sz="quarter" idx="5"/>
          </p:nvPr>
        </p:nvSpPr>
        <p:spPr/>
        <p:txBody>
          <a:bodyPr/>
          <a:lstStyle/>
          <a:p>
            <a:fld id="{EEBDA0E2-FEBD-4B65-8F16-724CF984F37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true"/>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true"/>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Vertical Text Placeholder 2"/>
          <p:cNvSpPr>
            <a:spLocks noGrp="true"/>
          </p:cNvSpPr>
          <p:nvPr>
            <p:ph type="body" orient="vert" idx="1"/>
          </p:nvPr>
        </p:nvSpPr>
        <p:spPr>
          <a:xfrm>
            <a:off x="838200" y="1825625"/>
            <a:ext cx="10515600" cy="43513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true"/>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true"/>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true"/>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true"/>
          </p:cNvSpPr>
          <p:nvPr>
            <p:ph type="title" orient="vert"/>
          </p:nvPr>
        </p:nvSpPr>
        <p:spPr>
          <a:xfrm>
            <a:off x="8724900" y="365125"/>
            <a:ext cx="2628900" cy="5811838"/>
          </a:xfrm>
          <a:prstGeom prst="rect">
            <a:avLst/>
          </a:prstGeom>
        </p:spPr>
        <p:txBody>
          <a:bodyPr vert="eaVert"/>
          <a:lstStyle/>
          <a:p>
            <a:r>
              <a:rPr lang="en-US"/>
              <a:t>Click to edit Master title style</a:t>
            </a:r>
            <a:endParaRPr lang="en-US"/>
          </a:p>
        </p:txBody>
      </p:sp>
      <p:sp>
        <p:nvSpPr>
          <p:cNvPr id="3" name="Vertical Text Placeholder 2"/>
          <p:cNvSpPr>
            <a:spLocks noGrp="true"/>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true"/>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true"/>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true"/>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true"/>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endParaRPr lang="en-US"/>
          </a:p>
        </p:txBody>
      </p:sp>
      <p:sp>
        <p:nvSpPr>
          <p:cNvPr id="2" name="Footer Placeholder 1"/>
          <p:cNvSpPr>
            <a:spLocks noGrp="true"/>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true"/>
          </p:cNvSpPr>
          <p:nvPr>
            <p:ph type="body" orient="vert" idx="1"/>
          </p:nvPr>
        </p:nvSpPr>
        <p:spPr>
          <a:xfrm>
            <a:off x="838200" y="365125"/>
            <a:ext cx="7734300" cy="5811838"/>
          </a:xfrm>
          <a:prstGeom prst="rect">
            <a:avLst/>
          </a:prstGeo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Footer Placeholder 3"/>
          <p:cNvSpPr>
            <a:spLocks noGrp="true"/>
          </p:cNvSpPr>
          <p:nvPr>
            <p:ph type="ftr" sz="quarter" idx="10"/>
          </p:nvPr>
        </p:nvSpPr>
        <p:spPr>
          <a:xfrm>
            <a:off x="4038600" y="6356350"/>
            <a:ext cx="4114800" cy="365125"/>
          </a:xfrm>
          <a:prstGeom prst="rect">
            <a:avLst/>
          </a:prstGeom>
        </p:spPr>
        <p:txBody>
          <a:bodyPr/>
          <a:lstStyle/>
          <a:p>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true"/>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true"/>
          </p:cNvSpPr>
          <p:nvPr>
            <p:ph idx="1"/>
          </p:nvPr>
        </p:nvSpPr>
        <p:spPr>
          <a:xfrm>
            <a:off x="838200" y="1825625"/>
            <a:ext cx="10515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true"/>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true"/>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true"/>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true"/>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US"/>
          </a:p>
        </p:txBody>
      </p:sp>
      <p:sp>
        <p:nvSpPr>
          <p:cNvPr id="3" name="Text Placeholder 2"/>
          <p:cNvSpPr>
            <a:spLocks noGrp="true"/>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true"/>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5" name="Footer Placeholder 4"/>
          <p:cNvSpPr>
            <a:spLocks noGrp="true"/>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true"/>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true"/>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Content Placeholder 2"/>
          <p:cNvSpPr>
            <a:spLocks noGrp="true"/>
          </p:cNvSpPr>
          <p:nvPr>
            <p:ph sz="half" idx="1"/>
          </p:nvPr>
        </p:nvSpPr>
        <p:spPr>
          <a:xfrm>
            <a:off x="838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true"/>
          </p:cNvSpPr>
          <p:nvPr>
            <p:ph sz="half" idx="2"/>
          </p:nvPr>
        </p:nvSpPr>
        <p:spPr>
          <a:xfrm>
            <a:off x="6172200" y="1825625"/>
            <a:ext cx="5181600" cy="435133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true"/>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true"/>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true"/>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true"/>
          </p:cNvSpPr>
          <p:nvPr>
            <p:ph type="title"/>
          </p:nvPr>
        </p:nvSpPr>
        <p:spPr>
          <a:xfrm>
            <a:off x="839788" y="365125"/>
            <a:ext cx="10515600" cy="1325563"/>
          </a:xfrm>
          <a:prstGeom prst="rect">
            <a:avLst/>
          </a:prstGeom>
        </p:spPr>
        <p:txBody>
          <a:bodyPr/>
          <a:lstStyle/>
          <a:p>
            <a:r>
              <a:rPr lang="en-US"/>
              <a:t>Click to edit Master title style</a:t>
            </a:r>
            <a:endParaRPr lang="en-US"/>
          </a:p>
        </p:txBody>
      </p:sp>
      <p:sp>
        <p:nvSpPr>
          <p:cNvPr id="3" name="Text Placeholder 2"/>
          <p:cNvSpPr>
            <a:spLocks noGrp="true"/>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true"/>
          </p:cNvSpPr>
          <p:nvPr>
            <p:ph sz="half" idx="2"/>
          </p:nvPr>
        </p:nvSpPr>
        <p:spPr>
          <a:xfrm>
            <a:off x="839788" y="2505075"/>
            <a:ext cx="5157787"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true"/>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true"/>
          </p:cNvSpPr>
          <p:nvPr>
            <p:ph sz="quarter" idx="4"/>
          </p:nvPr>
        </p:nvSpPr>
        <p:spPr>
          <a:xfrm>
            <a:off x="6172200" y="2505075"/>
            <a:ext cx="5183188" cy="3684588"/>
          </a:xfrm>
          <a:prstGeom prst="rect">
            <a:avLst/>
          </a:prstGeo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true"/>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8" name="Footer Placeholder 7"/>
          <p:cNvSpPr>
            <a:spLocks noGrp="true"/>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true"/>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true"/>
          </p:cNvSpPr>
          <p:nvPr>
            <p:ph type="title"/>
          </p:nvPr>
        </p:nvSpPr>
        <p:spPr>
          <a:xfrm>
            <a:off x="838200" y="365125"/>
            <a:ext cx="10515600" cy="1325563"/>
          </a:xfrm>
          <a:prstGeom prst="rect">
            <a:avLst/>
          </a:prstGeom>
        </p:spPr>
        <p:txBody>
          <a:bodyPr/>
          <a:lstStyle/>
          <a:p>
            <a:r>
              <a:rPr lang="en-US"/>
              <a:t>Click to edit Master title style</a:t>
            </a:r>
            <a:endParaRPr lang="en-US"/>
          </a:p>
        </p:txBody>
      </p:sp>
      <p:sp>
        <p:nvSpPr>
          <p:cNvPr id="3" name="Date Placeholder 2"/>
          <p:cNvSpPr>
            <a:spLocks noGrp="true"/>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4" name="Footer Placeholder 3"/>
          <p:cNvSpPr>
            <a:spLocks noGrp="true"/>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true"/>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true"/>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3" name="Footer Placeholder 2"/>
          <p:cNvSpPr>
            <a:spLocks noGrp="true"/>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true"/>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Content Placeholder 2"/>
          <p:cNvSpPr>
            <a:spLocks noGrp="true"/>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true"/>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true"/>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true"/>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true"/>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true"/>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US"/>
          </a:p>
        </p:txBody>
      </p:sp>
      <p:sp>
        <p:nvSpPr>
          <p:cNvPr id="3" name="Picture Placeholder 2"/>
          <p:cNvSpPr>
            <a:spLocks noGrp="true"/>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true"/>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true"/>
          </p:cNvSpPr>
          <p:nvPr>
            <p:ph type="dt" sz="half" idx="10"/>
          </p:nvPr>
        </p:nvSpPr>
        <p:spPr>
          <a:xfrm>
            <a:off x="838200" y="6356350"/>
            <a:ext cx="2743200" cy="365125"/>
          </a:xfrm>
          <a:prstGeom prst="rect">
            <a:avLst/>
          </a:prstGeom>
        </p:spPr>
        <p:txBody>
          <a:bodyPr/>
          <a:lstStyle/>
          <a:p>
            <a:fld id="{5E4E5C39-FE1E-4048-9E78-68F07A4195FB}" type="datetimeFigureOut">
              <a:rPr lang="en-US" smtClean="0"/>
            </a:fld>
            <a:endParaRPr lang="en-US"/>
          </a:p>
        </p:txBody>
      </p:sp>
      <p:sp>
        <p:nvSpPr>
          <p:cNvPr id="6" name="Footer Placeholder 5"/>
          <p:cNvSpPr>
            <a:spLocks noGrp="true"/>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true"/>
          </p:cNvSpPr>
          <p:nvPr>
            <p:ph type="sldNum" sz="quarter" idx="12"/>
          </p:nvPr>
        </p:nvSpPr>
        <p:spPr/>
        <p:txBody>
          <a:bodyPr/>
          <a:lstStyle/>
          <a:p>
            <a:fld id="{A190C97C-0095-2443-AC12-FA4CBA4ACD4D}"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p:cNvSpPr>
            <a:spLocks noGrp="true"/>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hyperlink" Target="https://github.com/meetpandya4715/IBMDataScienceCapstoneProject/blob/main/nbs/3.%20EDA.ipynb"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hyperlink" Target="https://github.com/meetpandya4715/IBMDataScienceCapstoneProject/blob/main/nbs/jupyter-labs-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meetpandya4715/IBMDataScienceCapstoneProject/blob/main/nbs/jupyter-labs-eda-sql-coursera.ipynb" TargetMode="Externa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meetpandya4715/IBMDataScienceCapstoneProject/blob/main/py_files/spacex_dash_app.py" TargetMode="Externa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hyperlink" Target="https://github.com/meetpandya4715/IBMDataScienceCapstoneProject/blob/main/nbs/SpaceX_Machine%20Learning%20Prediction_Part_5.ipynb" TargetMode="Externa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png"/><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png"/><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png"/><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2.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3.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4.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7.pn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1.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6.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hyperlink" Target="https://github.com/meetpandya4715/IBMDataScienceCapstoneProject/blob/main/nbs/1.%20Data%20Collection%20API.ipynb" TargetMode="Externa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hyperlink" Target="https://github.com/meetpandya4715/IBMDataScienceCapstoneProject/blob/main/nbs/2.%20Data%20Collection%20and%20Webscraping.ipynb" TargetMode="Externa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true">
          <a:blip r:embed="rId1"/>
          <a:srcRect/>
          <a:stretch>
            <a:fillRect/>
          </a:stretch>
        </a:blipFill>
        <a:effectLst/>
      </p:bgPr>
    </p:bg>
    <p:spTree>
      <p:nvGrpSpPr>
        <p:cNvPr id="1" name=""/>
        <p:cNvGrpSpPr/>
        <p:nvPr/>
      </p:nvGrpSpPr>
      <p:grpSpPr>
        <a:xfrm>
          <a:off x="0" y="0"/>
          <a:ext cx="0" cy="0"/>
          <a:chOff x="0" y="0"/>
          <a:chExt cx="0" cy="0"/>
        </a:xfrm>
      </p:grpSpPr>
      <p:sp>
        <p:nvSpPr>
          <p:cNvPr id="6" name="TextBox 5"/>
          <p:cNvSpPr txBox="true"/>
          <p:nvPr/>
        </p:nvSpPr>
        <p:spPr>
          <a:xfrm>
            <a:off x="888546" y="4568734"/>
            <a:ext cx="2514600" cy="645160"/>
          </a:xfrm>
          <a:prstGeom prst="rect">
            <a:avLst/>
          </a:prstGeom>
          <a:noFill/>
        </p:spPr>
        <p:txBody>
          <a:bodyPr wrap="square" lIns="91440" tIns="45720" rIns="91440" bIns="45720" rtlCol="0" anchor="t">
            <a:spAutoFit/>
          </a:bodyPr>
          <a:lstStyle/>
          <a:p>
            <a:r>
              <a:rPr lang="en-US" altLang="en-US">
                <a:solidFill>
                  <a:schemeClr val="bg2"/>
                </a:solidFill>
                <a:latin typeface="Abadi"/>
                <a:ea typeface="SF Pro" pitchFamily="2" charset="0"/>
                <a:cs typeface="SF Pro" pitchFamily="2" charset="0"/>
              </a:rPr>
              <a:t>Meet Pandya</a:t>
            </a:r>
            <a:endParaRPr lang="en-US">
              <a:solidFill>
                <a:schemeClr val="bg2"/>
              </a:solidFill>
              <a:latin typeface="Abadi"/>
              <a:ea typeface="SF Pro" pitchFamily="2" charset="0"/>
              <a:cs typeface="SF Pro" pitchFamily="2" charset="0"/>
            </a:endParaRPr>
          </a:p>
          <a:p>
            <a:r>
              <a:rPr lang="en-US" altLang="en-US" dirty="0">
                <a:solidFill>
                  <a:schemeClr val="bg2"/>
                </a:solidFill>
                <a:latin typeface="Abadi" panose="020B0604020104020204" pitchFamily="34" charset="0"/>
                <a:ea typeface="SF Pro" pitchFamily="2" charset="0"/>
                <a:cs typeface="SF Pro" pitchFamily="2" charset="0"/>
              </a:rPr>
              <a:t>02/05/2022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p:cNvPicPr>
            <a:picLocks noChangeAspect="true"/>
          </p:cNvPicPr>
          <p:nvPr/>
        </p:nvPicPr>
        <p:blipFill>
          <a:blip r:embed="rId2"/>
          <a:stretch>
            <a:fillRect/>
          </a:stretch>
        </p:blipFill>
        <p:spPr>
          <a:xfrm>
            <a:off x="889820" y="676828"/>
            <a:ext cx="2104103" cy="629183"/>
          </a:xfrm>
          <a:prstGeom prst="rect">
            <a:avLst/>
          </a:prstGeom>
        </p:spPr>
      </p:pic>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6087110" y="1456055"/>
            <a:ext cx="5370830" cy="4351655"/>
          </a:xfrm>
          <a:prstGeom prst="rect">
            <a:avLst/>
          </a:prstGeom>
        </p:spPr>
        <p:txBody>
          <a:bodyPr/>
          <a:lstStyle/>
          <a:p>
            <a:r>
              <a:rPr lang="en-US" sz="2200" dirty="0">
                <a:solidFill>
                  <a:schemeClr val="accent3">
                    <a:lumMod val="25000"/>
                  </a:schemeClr>
                </a:solidFill>
                <a:latin typeface="Abadi" panose="020B0604020104020204" pitchFamily="34" charset="0"/>
                <a:sym typeface="+mn-ea"/>
              </a:rPr>
              <a:t>We performed exploratory data analysis and determined the training labels.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sym typeface="+mn-ea"/>
              </a:rPr>
              <a:t>We calculated the number of launches at each site, and the number and occurrence of each orbits</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sym typeface="+mn-ea"/>
              </a:rPr>
              <a:t>We 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link to the notebook is </a:t>
            </a:r>
            <a:r>
              <a:rPr lang="en-US" sz="2200" dirty="0">
                <a:solidFill>
                  <a:schemeClr val="accent3">
                    <a:lumMod val="25000"/>
                  </a:schemeClr>
                </a:solidFill>
                <a:latin typeface="Abadi" panose="020B0604020104020204" pitchFamily="34" charset="0"/>
                <a:sym typeface="+mn-ea"/>
                <a:hlinkClick r:id="rId2" tooltip="" action="ppaction://hlinkfile"/>
              </a:rPr>
              <a:t>https://github.com/meetpandya4715/IBMDataScienceCapstoneProject/blob/main/nbs/3.%20EDA.ipynb</a:t>
            </a:r>
            <a:endParaRPr lang="en-US"/>
          </a:p>
          <a:p>
            <a:endParaRPr lang="en-US"/>
          </a:p>
          <a:p>
            <a:endParaRPr lang="en-US"/>
          </a:p>
        </p:txBody>
      </p:sp>
      <p:sp>
        <p:nvSpPr>
          <p:cNvPr id="8" name="Title 1"/>
          <p:cNvSpPr txBox="true"/>
          <p:nvPr/>
        </p:nvSpPr>
        <p:spPr>
          <a:xfrm>
            <a:off x="838200" y="565150"/>
            <a:ext cx="10515600" cy="10490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2400" dirty="0">
                <a:solidFill>
                  <a:srgbClr val="0B49CB"/>
                </a:solidFill>
                <a:latin typeface="Abadi"/>
              </a:rPr>
              <a:t>Data Wrangling</a:t>
            </a:r>
            <a:endParaRPr lang="en-US" sz="2400" dirty="0">
              <a:solidFill>
                <a:srgbClr val="0B49CB"/>
              </a:solidFill>
              <a:latin typeface="Abadi"/>
            </a:endParaRPr>
          </a:p>
        </p:txBody>
      </p:sp>
      <p:pic>
        <p:nvPicPr>
          <p:cNvPr id="3" name="Picture 2"/>
          <p:cNvPicPr>
            <a:picLocks noChangeAspect="true"/>
          </p:cNvPicPr>
          <p:nvPr/>
        </p:nvPicPr>
        <p:blipFill>
          <a:blip r:embed="rId3"/>
          <a:stretch>
            <a:fillRect/>
          </a:stretch>
        </p:blipFill>
        <p:spPr>
          <a:xfrm>
            <a:off x="838201" y="1488855"/>
            <a:ext cx="5017252" cy="398652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a:xfrm>
            <a:off x="8714772" y="6433577"/>
            <a:ext cx="2743200" cy="401638"/>
          </a:xfrm>
        </p:spPr>
        <p:txBody>
          <a:bodyPr/>
          <a:lstStyle/>
          <a:p>
            <a:fld id="{5075537C-CA84-1446-933C-8E9D027F9201}" type="slidenum">
              <a:rPr lang="en-US" smtClean="0"/>
            </a:fld>
            <a:endParaRPr lang="en-US" dirty="0"/>
          </a:p>
        </p:txBody>
      </p:sp>
      <p:sp>
        <p:nvSpPr>
          <p:cNvPr id="5" name="Content Placeholder 4"/>
          <p:cNvSpPr>
            <a:spLocks noGrp="true"/>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endParaRPr lang="en-US" dirty="0">
              <a:solidFill>
                <a:srgbClr val="0B49CB"/>
              </a:solidFill>
              <a:latin typeface="Abadi"/>
            </a:endParaRPr>
          </a:p>
        </p:txBody>
      </p:sp>
      <p:sp>
        <p:nvSpPr>
          <p:cNvPr id="6" name="Content Placeholder 4"/>
          <p:cNvSpPr txBox="true"/>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1" tooltip="" action="ppaction://hlinkfile"/>
              </a:rPr>
              <a:t>https://github.com/meetpandya4715/IBMDataScienceCapstoneProject/blob/main/nbs/jupyter-labs-eda-dataviz.ipynb</a:t>
            </a:r>
            <a:endParaRPr lang="en-US" dirty="0"/>
          </a:p>
        </p:txBody>
      </p:sp>
      <p:pic>
        <p:nvPicPr>
          <p:cNvPr id="7" name="Picture 6"/>
          <p:cNvPicPr>
            <a:picLocks noChangeAspect="true"/>
          </p:cNvPicPr>
          <p:nvPr/>
        </p:nvPicPr>
        <p:blipFill>
          <a:blip r:embed="rId2"/>
          <a:stretch>
            <a:fillRect/>
          </a:stretch>
        </p:blipFill>
        <p:spPr>
          <a:xfrm>
            <a:off x="770011" y="3669829"/>
            <a:ext cx="5000794" cy="2757382"/>
          </a:xfrm>
          <a:prstGeom prst="rect">
            <a:avLst/>
          </a:prstGeom>
        </p:spPr>
      </p:pic>
      <p:pic>
        <p:nvPicPr>
          <p:cNvPr id="9" name="Picture 8"/>
          <p:cNvPicPr>
            <a:picLocks noChangeAspect="true"/>
          </p:cNvPicPr>
          <p:nvPr/>
        </p:nvPicPr>
        <p:blipFill>
          <a:blip r:embed="rId3"/>
          <a:stretch>
            <a:fillRect/>
          </a:stretch>
        </p:blipFill>
        <p:spPr>
          <a:xfrm>
            <a:off x="6096000" y="1495703"/>
            <a:ext cx="5189612" cy="296576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010" y="1380490"/>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sym typeface="+mn-ea"/>
              </a:rPr>
              <a:t>We loaded the SpaceX dataset into a PostgreSQL database without leaving the </a:t>
            </a:r>
            <a:r>
              <a:rPr lang="en-US" sz="2000" dirty="0" err="1">
                <a:solidFill>
                  <a:schemeClr val="accent3">
                    <a:lumMod val="25000"/>
                  </a:schemeClr>
                </a:solidFill>
                <a:latin typeface="Abadi"/>
                <a:sym typeface="+mn-ea"/>
              </a:rPr>
              <a:t>jupyter</a:t>
            </a:r>
            <a:r>
              <a:rPr lang="en-US" sz="2000" dirty="0">
                <a:solidFill>
                  <a:schemeClr val="accent3">
                    <a:lumMod val="25000"/>
                  </a:schemeClr>
                </a:solidFill>
                <a:latin typeface="Abadi"/>
                <a:sym typeface="+mn-ea"/>
              </a:rPr>
              <a:t> notebook.</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sym typeface="+mn-ea"/>
              </a:rPr>
              <a:t>We applied EDA with SQL to get insight from the data. We wrote queries to find out for instance:</a:t>
            </a:r>
            <a:endParaRPr lang="en-US" sz="2000" dirty="0">
              <a:solidFill>
                <a:schemeClr val="accent3">
                  <a:lumMod val="25000"/>
                </a:schemeClr>
              </a:solidFill>
              <a:latin typeface="Abadi"/>
            </a:endParaRPr>
          </a:p>
          <a:p>
            <a:pPr lvl="1">
              <a:lnSpc>
                <a:spcPct val="100000"/>
              </a:lnSpc>
              <a:spcBef>
                <a:spcPts val="1400"/>
              </a:spcBef>
              <a:buFontTx/>
              <a:buChar char="-"/>
            </a:pPr>
            <a:r>
              <a:rPr lang="en-US" sz="2000" dirty="0">
                <a:solidFill>
                  <a:schemeClr val="bg2">
                    <a:lumMod val="50000"/>
                  </a:schemeClr>
                </a:solidFill>
                <a:latin typeface="Abadi"/>
                <a:sym typeface="+mn-ea"/>
              </a:rPr>
              <a:t>The names of unique launch sites in the space mission.</a:t>
            </a:r>
            <a:endParaRPr lang="en-US" sz="2000" dirty="0">
              <a:solidFill>
                <a:schemeClr val="bg2">
                  <a:lumMod val="50000"/>
                </a:schemeClr>
              </a:solidFill>
              <a:latin typeface="Abadi"/>
            </a:endParaRPr>
          </a:p>
          <a:p>
            <a:pPr lvl="1">
              <a:lnSpc>
                <a:spcPct val="100000"/>
              </a:lnSpc>
              <a:spcBef>
                <a:spcPts val="1400"/>
              </a:spcBef>
              <a:buFontTx/>
              <a:buChar char="-"/>
            </a:pPr>
            <a:r>
              <a:rPr lang="en-US" sz="2000" dirty="0">
                <a:solidFill>
                  <a:schemeClr val="bg2">
                    <a:lumMod val="50000"/>
                  </a:schemeClr>
                </a:solidFill>
                <a:latin typeface="Abadi"/>
                <a:sym typeface="+mn-ea"/>
              </a:rPr>
              <a:t>The total payload mass carried by boosters launched by NASA (CRS)</a:t>
            </a:r>
            <a:endParaRPr lang="en-US" sz="2000" dirty="0">
              <a:solidFill>
                <a:schemeClr val="bg2">
                  <a:lumMod val="50000"/>
                </a:schemeClr>
              </a:solidFill>
              <a:latin typeface="Abadi"/>
            </a:endParaRPr>
          </a:p>
          <a:p>
            <a:pPr lvl="1">
              <a:lnSpc>
                <a:spcPct val="100000"/>
              </a:lnSpc>
              <a:spcBef>
                <a:spcPts val="1400"/>
              </a:spcBef>
              <a:buFontTx/>
              <a:buChar char="-"/>
            </a:pPr>
            <a:r>
              <a:rPr lang="en-US" sz="2000" dirty="0">
                <a:solidFill>
                  <a:schemeClr val="bg2">
                    <a:lumMod val="50000"/>
                  </a:schemeClr>
                </a:solidFill>
                <a:latin typeface="Abadi"/>
                <a:sym typeface="+mn-ea"/>
              </a:rPr>
              <a:t>The average payload mass carried by booster version F9 v1.1</a:t>
            </a:r>
            <a:endParaRPr lang="en-US" sz="2000" dirty="0">
              <a:solidFill>
                <a:schemeClr val="bg2">
                  <a:lumMod val="50000"/>
                </a:schemeClr>
              </a:solidFill>
              <a:latin typeface="Abadi"/>
            </a:endParaRPr>
          </a:p>
          <a:p>
            <a:pPr lvl="1">
              <a:lnSpc>
                <a:spcPct val="100000"/>
              </a:lnSpc>
              <a:spcBef>
                <a:spcPts val="1400"/>
              </a:spcBef>
              <a:buFontTx/>
              <a:buChar char="-"/>
            </a:pPr>
            <a:r>
              <a:rPr lang="en-US" sz="2000" dirty="0">
                <a:solidFill>
                  <a:schemeClr val="bg2">
                    <a:lumMod val="50000"/>
                  </a:schemeClr>
                </a:solidFill>
                <a:latin typeface="Abadi"/>
                <a:sym typeface="+mn-ea"/>
              </a:rPr>
              <a:t>The total number of successful and failure mission outcomes</a:t>
            </a:r>
            <a:endParaRPr lang="en-US" sz="2000" dirty="0">
              <a:solidFill>
                <a:schemeClr val="bg2">
                  <a:lumMod val="50000"/>
                </a:schemeClr>
              </a:solidFill>
              <a:latin typeface="Abadi"/>
            </a:endParaRPr>
          </a:p>
          <a:p>
            <a:pPr lvl="1">
              <a:lnSpc>
                <a:spcPct val="100000"/>
              </a:lnSpc>
              <a:spcBef>
                <a:spcPts val="1400"/>
              </a:spcBef>
              <a:buFontTx/>
              <a:buChar char="-"/>
            </a:pPr>
            <a:r>
              <a:rPr lang="en-US" sz="2000" dirty="0">
                <a:solidFill>
                  <a:schemeClr val="bg2">
                    <a:lumMod val="50000"/>
                  </a:schemeClr>
                </a:solidFill>
                <a:latin typeface="Abadi"/>
                <a:sym typeface="+mn-ea"/>
              </a:rPr>
              <a:t>The failed landing outcomes in drone ship, their booster version and launch site names.</a:t>
            </a:r>
            <a:endParaRPr lang="en-US" sz="2000" dirty="0">
              <a:solidFill>
                <a:schemeClr val="accent3">
                  <a:lumMod val="25000"/>
                </a:schemeClr>
              </a:solidFill>
              <a:latin typeface="Abadi"/>
            </a:endParaRPr>
          </a:p>
          <a:p>
            <a:pPr>
              <a:lnSpc>
                <a:spcPct val="100000"/>
              </a:lnSpc>
              <a:spcBef>
                <a:spcPts val="1400"/>
              </a:spcBef>
            </a:pPr>
            <a:r>
              <a:rPr lang="en-US" sz="2000" dirty="0">
                <a:solidFill>
                  <a:schemeClr val="accent3">
                    <a:lumMod val="25000"/>
                  </a:schemeClr>
                </a:solidFill>
                <a:latin typeface="Abadi"/>
                <a:sym typeface="+mn-ea"/>
              </a:rPr>
              <a:t>The link to the notebook is</a:t>
            </a:r>
            <a:r>
              <a:rPr lang="" altLang="en-US" sz="2000" dirty="0">
                <a:solidFill>
                  <a:schemeClr val="accent3">
                    <a:lumMod val="25000"/>
                  </a:schemeClr>
                </a:solidFill>
                <a:latin typeface="Abadi"/>
                <a:sym typeface="+mn-ea"/>
              </a:rPr>
              <a:t> </a:t>
            </a:r>
            <a:r>
              <a:rPr lang="" altLang="en-US" sz="2000" dirty="0">
                <a:solidFill>
                  <a:schemeClr val="accent3">
                    <a:lumMod val="25000"/>
                  </a:schemeClr>
                </a:solidFill>
                <a:latin typeface="Abadi"/>
                <a:sym typeface="+mn-ea"/>
                <a:hlinkClick r:id="rId2" tooltip="" action="ppaction://hlinkfile"/>
              </a:rPr>
              <a:t>https://github.com/meetpandya4715/IBMDataScienceCapstoneProject/blob/main/nbs/jupyter-labs-eda-sql-coursera.ipynb</a:t>
            </a:r>
            <a:endParaRPr lang="en-US"/>
          </a:p>
          <a:p>
            <a:endParaRPr lang="en-US"/>
          </a:p>
          <a:p>
            <a:endParaRPr lang="en-US"/>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255" y="1380389"/>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marked all launch sites, and added map objects such as markers, circles, lines to mark the success or failure of launches for each site on the folium map.</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assigned the feature launch outcomes (failure or success) to class 0 and 1.i.e., 0 for failure, and 1 for success.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Using the color-labeled marker clusters, we identified which launch sites have relatively high success rate. </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calculated the distances between a launch site to its proximities. We answered some question for instance:</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Are launch sites near railways, highways and coastlines.</a:t>
            </a:r>
            <a:endParaRPr lang="en-US" sz="2200" dirty="0">
              <a:solidFill>
                <a:schemeClr val="bg2">
                  <a:lumMod val="50000"/>
                </a:schemeClr>
              </a:solidFill>
              <a:latin typeface="Abadi" panose="020B0604020104020204" pitchFamily="34" charset="0"/>
            </a:endParaRPr>
          </a:p>
          <a:p>
            <a:pPr lvl="1">
              <a:lnSpc>
                <a:spcPct val="100000"/>
              </a:lnSpc>
              <a:spcBef>
                <a:spcPts val="1400"/>
              </a:spcBef>
              <a:buFontTx/>
              <a:buChar char="-"/>
            </a:pPr>
            <a:r>
              <a:rPr lang="en-US" sz="2200" dirty="0">
                <a:solidFill>
                  <a:schemeClr val="bg2">
                    <a:lumMod val="50000"/>
                  </a:schemeClr>
                </a:solidFill>
                <a:latin typeface="Abadi" panose="020B0604020104020204" pitchFamily="34" charset="0"/>
                <a:sym typeface="+mn-ea"/>
              </a:rPr>
              <a:t>Do launch sites keep certain distance away from cities.</a:t>
            </a:r>
            <a:endParaRPr lang="en-US"/>
          </a:p>
          <a:p>
            <a:endParaRPr lang="en-US"/>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an interactive dashboard with Plotly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pie charts showing the total launches by a certain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plotted scatter graph showing the relationship with Outcome and Payload Mass (Kg) for the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sym typeface="+mn-ea"/>
              </a:rPr>
              <a:t>The link to the notebook is</a:t>
            </a:r>
            <a:r>
              <a:rPr lang="" altLang="en-US" sz="2200" dirty="0">
                <a:solidFill>
                  <a:schemeClr val="accent3">
                    <a:lumMod val="25000"/>
                  </a:schemeClr>
                </a:solidFill>
                <a:latin typeface="Abadi"/>
                <a:sym typeface="+mn-ea"/>
              </a:rPr>
              <a:t> </a:t>
            </a:r>
            <a:r>
              <a:rPr lang="" altLang="en-US" sz="2200" dirty="0">
                <a:solidFill>
                  <a:schemeClr val="accent3">
                    <a:lumMod val="25000"/>
                  </a:schemeClr>
                </a:solidFill>
                <a:latin typeface="Abadi"/>
                <a:sym typeface="+mn-ea"/>
                <a:hlinkClick r:id="rId2" tooltip="" action="ppaction://hlinkfile"/>
              </a:rPr>
              <a:t>https://github.com/meetpandya4715/IBMDataScienceCapstoneProject/blob/main/py_files/spacex_dash_app.py</a:t>
            </a:r>
            <a:endParaRPr lang="" altLang="en-US" sz="2200" dirty="0">
              <a:solidFill>
                <a:schemeClr val="accent3">
                  <a:lumMod val="25000"/>
                </a:schemeClr>
              </a:solidFill>
              <a:latin typeface="Abadi"/>
              <a:sym typeface="+mn-ea"/>
            </a:endParaRPr>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endParaRPr lang="en-US" dirty="0">
              <a:solidFill>
                <a:srgbClr val="0B49CB"/>
              </a:solidFill>
              <a:latin typeface="Abad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loaded the data using </a:t>
            </a:r>
            <a:r>
              <a:rPr lang="en-US" sz="2200" dirty="0" err="1">
                <a:solidFill>
                  <a:schemeClr val="accent3">
                    <a:lumMod val="25000"/>
                  </a:schemeClr>
                </a:solidFill>
                <a:latin typeface="Abadi" panose="020B0604020104020204" pitchFamily="34" charset="0"/>
                <a:sym typeface="+mn-ea"/>
              </a:rPr>
              <a:t>numpy</a:t>
            </a:r>
            <a:r>
              <a:rPr lang="en-US" sz="2200" dirty="0">
                <a:solidFill>
                  <a:schemeClr val="accent3">
                    <a:lumMod val="25000"/>
                  </a:schemeClr>
                </a:solidFill>
                <a:latin typeface="Abadi" panose="020B0604020104020204" pitchFamily="34" charset="0"/>
                <a:sym typeface="+mn-ea"/>
              </a:rPr>
              <a:t> and pandas, transformed the data, split our data into training and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built different machine learning models and tune different hyperparameters using </a:t>
            </a:r>
            <a:r>
              <a:rPr lang="en-US" sz="2200" dirty="0" err="1">
                <a:solidFill>
                  <a:schemeClr val="accent3">
                    <a:lumMod val="25000"/>
                  </a:schemeClr>
                </a:solidFill>
                <a:latin typeface="Abadi" panose="020B0604020104020204" pitchFamily="34" charset="0"/>
                <a:sym typeface="+mn-ea"/>
              </a:rPr>
              <a:t>GridSearchCV</a:t>
            </a:r>
            <a:r>
              <a:rPr lang="en-US" sz="2200" dirty="0">
                <a:solidFill>
                  <a:schemeClr val="accent3">
                    <a:lumMod val="25000"/>
                  </a:schemeClr>
                </a:solidFill>
                <a:latin typeface="Abadi" panose="020B0604020104020204" pitchFamily="34" charset="0"/>
                <a:sym typeface="+mn-ea"/>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used accuracy as the metric for our model, improved the model using feature engineering and algorithm tuning.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sym typeface="+mn-ea"/>
              </a:rPr>
              <a:t>The link to the notebook is</a:t>
            </a:r>
            <a:r>
              <a:rPr lang="" altLang="en-US" sz="2200" dirty="0">
                <a:solidFill>
                  <a:schemeClr val="accent3">
                    <a:lumMod val="25000"/>
                  </a:schemeClr>
                </a:solidFill>
                <a:latin typeface="Abadi"/>
                <a:sym typeface="+mn-ea"/>
              </a:rPr>
              <a:t> </a:t>
            </a:r>
            <a:r>
              <a:rPr lang="" altLang="en-US" sz="2200" dirty="0">
                <a:solidFill>
                  <a:schemeClr val="accent3">
                    <a:lumMod val="25000"/>
                  </a:schemeClr>
                </a:solidFill>
                <a:latin typeface="Abadi"/>
                <a:sym typeface="+mn-ea"/>
                <a:hlinkClick r:id="rId2" tooltip="" action="ppaction://hlinkfile"/>
              </a:rPr>
              <a:t>https://github.com/meetpandya4715/IBMDataScienceCapstoneProject/blob/main/nbs/SpaceX_Machine%20Learning%20Prediction_Part_5.ipynb</a:t>
            </a:r>
            <a:endParaRPr lang="en-US" sz="2200">
              <a:solidFill>
                <a:schemeClr val="accent3">
                  <a:lumMod val="25000"/>
                </a:schemeClr>
              </a:solidFill>
              <a:latin typeface="Abadi" panose="020B0604020104020204" pitchFamily="34" charset="0"/>
            </a:endParaRPr>
          </a:p>
          <a:p>
            <a:endParaRPr lang="en-US"/>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endParaRPr lang="en-US" dirty="0">
              <a:solidFill>
                <a:srgbClr val="0B49CB"/>
              </a:solidFill>
              <a:latin typeface="Abad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8" name="Content Placeholder 2"/>
          <p:cNvSpPr txBox="true"/>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endParaRPr lang="en-US" sz="2200">
              <a:solidFill>
                <a:schemeClr val="accent3">
                  <a:lumMod val="25000"/>
                </a:schemeClr>
              </a:solidFill>
              <a:latin typeface="Abadi" panose="020B0604020104020204" pitchFamily="34" charset="0"/>
            </a:endParaRPr>
          </a:p>
          <a:p>
            <a:pPr lvl="1"/>
            <a:endParaRPr lang="en-US" sz="1800"/>
          </a:p>
          <a:p>
            <a:pPr marL="457200" lvl="1" indent="0">
              <a:buNone/>
            </a:pPr>
            <a:endParaRPr lang="en-US" sz="1800"/>
          </a:p>
        </p:txBody>
      </p:sp>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7"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true">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true"/>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endParaRPr lang="en-U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true"/>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true"/>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p:cNvPicPr>
            <a:picLocks noChangeAspect="true"/>
          </p:cNvPicPr>
          <p:nvPr/>
        </p:nvPicPr>
        <p:blipFill>
          <a:blip r:embed="rId1"/>
          <a:stretch>
            <a:fillRect/>
          </a:stretch>
        </p:blipFill>
        <p:spPr>
          <a:xfrm>
            <a:off x="1205802" y="2954215"/>
            <a:ext cx="9676563" cy="250442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true"/>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true"/>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 altLang="en-US" sz="2200">
                <a:solidFill>
                  <a:schemeClr val="accent3">
                    <a:lumMod val="25000"/>
                  </a:schemeClr>
                </a:solidFill>
                <a:latin typeface="Abadi" panose="020B0604020104020204" pitchFamily="34" charset="0"/>
              </a:rPr>
              <a:t>scatter plot of payload vs launch site.</a:t>
            </a:r>
            <a:endParaRPr lang="" altLang="en-US" sz="2200">
              <a:solidFill>
                <a:schemeClr val="accent3">
                  <a:lumMod val="25000"/>
                </a:schemeClr>
              </a:solidFill>
              <a:latin typeface="Abadi" panose="020B0604020104020204" pitchFamily="34" charset="0"/>
            </a:endParaRPr>
          </a:p>
        </p:txBody>
      </p:sp>
      <p:sp>
        <p:nvSpPr>
          <p:cNvPr id="4" name="Title 1"/>
          <p:cNvSpPr txBox="true"/>
          <p:nvPr/>
        </p:nvSpPr>
        <p:spPr>
          <a:xfrm>
            <a:off x="770255" y="538480"/>
            <a:ext cx="10515600" cy="953135"/>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endParaRPr lang="en-US" dirty="0">
              <a:solidFill>
                <a:srgbClr val="0B49CB"/>
              </a:solidFill>
              <a:latin typeface="Abad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nchor="ctr">
            <a:normAutofit/>
          </a:bodyPr>
          <a:lstStyle/>
          <a:p>
            <a:fld id="{5075537C-CA84-1446-933C-8E9D027F9201}" type="slidenum">
              <a:rPr lang="en-US" smtClean="0"/>
            </a:fld>
            <a:endParaRPr lang="en-US" dirty="0"/>
          </a:p>
        </p:txBody>
      </p:sp>
      <p:sp>
        <p:nvSpPr>
          <p:cNvPr id="10" name="Content Placeholder 2"/>
          <p:cNvSpPr txBox="true"/>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Introduction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Methodology</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Results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Conclusion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Appendix</a:t>
            </a:r>
            <a:endParaRPr lang="en-US" sz="2200" dirty="0">
              <a:solidFill>
                <a:schemeClr val="accent3">
                  <a:lumMod val="25000"/>
                </a:schemeClr>
              </a:solidFill>
              <a:latin typeface="Abadi"/>
            </a:endParaRPr>
          </a:p>
        </p:txBody>
      </p:sp>
      <p:sp>
        <p:nvSpPr>
          <p:cNvPr id="19"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endParaRPr lang="en-US" dirty="0">
              <a:solidFill>
                <a:srgbClr val="0B49CB"/>
              </a:solidFill>
              <a:latin typeface="Abad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true"/>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true"/>
          </p:cNvSpPr>
          <p:nvPr>
            <p:ph type="body" sz="half" idx="4294967295"/>
          </p:nvPr>
        </p:nvSpPr>
        <p:spPr>
          <a:xfrm>
            <a:off x="770011" y="2082114"/>
            <a:ext cx="3932238" cy="3811588"/>
          </a:xfrm>
          <a:prstGeom prst="rect">
            <a:avLst/>
          </a:prstGeom>
        </p:spPr>
        <p:txBody>
          <a:bodyPr>
            <a:normAutofit/>
          </a:bodyPr>
          <a:lstStyle/>
          <a:p>
            <a:pPr>
              <a:spcBef>
                <a:spcPts val="1400"/>
              </a:spcBef>
            </a:pPr>
            <a:r>
              <a:rPr lang="en-US" sz="2200" dirty="0">
                <a:latin typeface="Abadi" panose="020B0604020104020204" pitchFamily="34" charset="0"/>
                <a:sym typeface="+mn-ea"/>
              </a:rPr>
              <a:t>From the plot, we can see that ES-L1, GEO, HEO, SSO, VLEO had the most success rate.</a:t>
            </a:r>
            <a:endParaRPr lang="en-US" sz="2200">
              <a:solidFill>
                <a:schemeClr val="accent3">
                  <a:lumMod val="25000"/>
                </a:schemeClr>
              </a:solidFill>
              <a:latin typeface="Abadi" panose="020B0604020104020204" pitchFamily="34" charset="0"/>
            </a:endParaRPr>
          </a:p>
        </p:txBody>
      </p:sp>
      <p:sp>
        <p:nvSpPr>
          <p:cNvPr id="4" name="Title 1"/>
          <p:cNvSpPr txBox="true"/>
          <p:nvPr/>
        </p:nvSpPr>
        <p:spPr>
          <a:xfrm>
            <a:off x="770255" y="538480"/>
            <a:ext cx="10515600" cy="892175"/>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p:cNvPicPr>
            <a:picLocks noChangeAspect="true"/>
          </p:cNvPicPr>
          <p:nvPr/>
        </p:nvPicPr>
        <p:blipFill>
          <a:blip r:embed="rId2"/>
          <a:stretch>
            <a:fillRect/>
          </a:stretch>
        </p:blipFill>
        <p:spPr>
          <a:xfrm>
            <a:off x="4967973" y="2260804"/>
            <a:ext cx="6580559" cy="343926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true"/>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true"/>
          </p:cNvSpPr>
          <p:nvPr>
            <p:ph type="body" sz="half" idx="4294967295"/>
          </p:nvPr>
        </p:nvSpPr>
        <p:spPr>
          <a:xfrm>
            <a:off x="770255" y="1427480"/>
            <a:ext cx="10515600" cy="124587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plot below shows the Flight Number vs. Orbit type. We observe that in the LEO orbit, success is related to the number of flights whereas in the GTO orbit, there is no relationship between flight number and the orbit.</a:t>
            </a:r>
            <a:endParaRPr lang="en-US" sz="2200">
              <a:solidFill>
                <a:schemeClr val="accent3">
                  <a:lumMod val="25000"/>
                </a:schemeClr>
              </a:solidFill>
              <a:latin typeface="Abadi" panose="020B0604020104020204" pitchFamily="34" charset="0"/>
            </a:endParaRPr>
          </a:p>
        </p:txBody>
      </p:sp>
      <p:sp>
        <p:nvSpPr>
          <p:cNvPr id="4" name="Title 1"/>
          <p:cNvSpPr txBox="true"/>
          <p:nvPr/>
        </p:nvSpPr>
        <p:spPr>
          <a:xfrm>
            <a:off x="770255" y="538480"/>
            <a:ext cx="10515600" cy="1005840"/>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p:cNvPicPr>
            <a:picLocks noChangeAspect="true"/>
          </p:cNvPicPr>
          <p:nvPr/>
        </p:nvPicPr>
        <p:blipFill>
          <a:blip r:embed="rId2"/>
          <a:stretch>
            <a:fillRect/>
          </a:stretch>
        </p:blipFill>
        <p:spPr>
          <a:xfrm>
            <a:off x="1602105" y="3204210"/>
            <a:ext cx="8988425" cy="228981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true"/>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true"/>
          </p:cNvSpPr>
          <p:nvPr>
            <p:ph type="body" sz="half" idx="4294967295"/>
          </p:nvPr>
        </p:nvSpPr>
        <p:spPr>
          <a:xfrm>
            <a:off x="770255" y="1511935"/>
            <a:ext cx="10515600" cy="11658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can observe that with heavy payloads, the successful landing are more for PO, LEO and ISS orbits.</a:t>
            </a:r>
            <a:endParaRPr lang="en-US" sz="2200">
              <a:solidFill>
                <a:schemeClr val="accent3">
                  <a:lumMod val="25000"/>
                </a:schemeClr>
              </a:solidFill>
              <a:latin typeface="Abadi" panose="020B0604020104020204" pitchFamily="34" charset="0"/>
            </a:endParaRPr>
          </a:p>
        </p:txBody>
      </p:sp>
      <p:sp>
        <p:nvSpPr>
          <p:cNvPr id="4" name="Title 1"/>
          <p:cNvSpPr txBox="true"/>
          <p:nvPr/>
        </p:nvSpPr>
        <p:spPr>
          <a:xfrm>
            <a:off x="770255" y="538480"/>
            <a:ext cx="10515600" cy="10585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p:cNvPicPr>
            <a:picLocks noChangeAspect="true"/>
          </p:cNvPicPr>
          <p:nvPr/>
        </p:nvPicPr>
        <p:blipFill>
          <a:blip r:embed="rId2"/>
          <a:stretch>
            <a:fillRect/>
          </a:stretch>
        </p:blipFill>
        <p:spPr>
          <a:xfrm>
            <a:off x="984885" y="2801620"/>
            <a:ext cx="10086340" cy="232727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true"/>
          </p:cNvSpPr>
          <p:nvPr>
            <p:ph type="sldNum" sz="quarter" idx="12"/>
          </p:nvPr>
        </p:nvSpPr>
        <p:spPr/>
        <p:txBody>
          <a:bodyPr/>
          <a:lstStyle/>
          <a:p>
            <a:fld id="{5075537C-CA84-1446-933C-8E9D027F9201}" type="slidenum">
              <a:rPr lang="en-US" smtClean="0"/>
            </a:fld>
            <a:endParaRPr lang="en-US"/>
          </a:p>
        </p:txBody>
      </p:sp>
      <p:sp>
        <p:nvSpPr>
          <p:cNvPr id="3" name="Content Placeholder 2"/>
          <p:cNvSpPr>
            <a:spLocks noGrp="true"/>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latin typeface="Abadi" panose="020B0604020104020204" pitchFamily="34" charset="0"/>
                <a:sym typeface="+mn-ea"/>
              </a:rPr>
              <a:t>From the plot, we can observe that success rate since 2013 kept on increasing till 2020.</a:t>
            </a:r>
            <a:endParaRPr lang="en-US" sz="2200">
              <a:solidFill>
                <a:schemeClr val="accent3">
                  <a:lumMod val="25000"/>
                </a:schemeClr>
              </a:solidFill>
              <a:latin typeface="Abadi" panose="020B0604020104020204" pitchFamily="34" charset="0"/>
            </a:endParaRPr>
          </a:p>
        </p:txBody>
      </p:sp>
      <p:sp>
        <p:nvSpPr>
          <p:cNvPr id="4" name="Title 1"/>
          <p:cNvSpPr txBox="true"/>
          <p:nvPr/>
        </p:nvSpPr>
        <p:spPr>
          <a:xfrm>
            <a:off x="770255" y="538480"/>
            <a:ext cx="10515600" cy="962660"/>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endParaRPr lang="en-US" dirty="0">
              <a:solidFill>
                <a:srgbClr val="0B49CB"/>
              </a:solidFill>
              <a:latin typeface="Abadi"/>
            </a:endParaRPr>
          </a:p>
        </p:txBody>
      </p:sp>
      <p:pic>
        <p:nvPicPr>
          <p:cNvPr id="15" name="Picture 14"/>
          <p:cNvPicPr>
            <a:picLocks noChangeAspect="true"/>
          </p:cNvPicPr>
          <p:nvPr/>
        </p:nvPicPr>
        <p:blipFill>
          <a:blip r:embed="rId2"/>
          <a:stretch>
            <a:fillRect/>
          </a:stretch>
        </p:blipFill>
        <p:spPr>
          <a:xfrm>
            <a:off x="4923642" y="1899748"/>
            <a:ext cx="6303910" cy="36025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255" y="1825625"/>
            <a:ext cx="9745345" cy="641985"/>
          </a:xfrm>
          <a:prstGeom prst="rect">
            <a:avLst/>
          </a:prstGeom>
        </p:spPr>
        <p:txBody>
          <a:bodyPr>
            <a:normAutofit/>
          </a:bodyPr>
          <a:lstStyle/>
          <a:p>
            <a:pPr>
              <a:lnSpc>
                <a:spcPct val="100000"/>
              </a:lnSpc>
              <a:spcBef>
                <a:spcPts val="1400"/>
              </a:spcBef>
            </a:pPr>
            <a:r>
              <a:rPr lang="" altLang="en-US" sz="2200" dirty="0">
                <a:solidFill>
                  <a:schemeClr val="accent3">
                    <a:lumMod val="25000"/>
                  </a:schemeClr>
                </a:solidFill>
                <a:latin typeface="Abadi" panose="020B0604020104020204" pitchFamily="34" charset="0"/>
              </a:rPr>
              <a:t>use unique() function in select query</a:t>
            </a:r>
            <a:endParaRPr lang="" altLang="en-US" sz="2200" dirty="0">
              <a:solidFill>
                <a:schemeClr val="accent3">
                  <a:lumMod val="25000"/>
                </a:schemeClr>
              </a:solidFill>
              <a:latin typeface="Abadi" panose="020B0604020104020204" pitchFamily="34" charset="0"/>
            </a:endParaRPr>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endParaRPr lang="en-US" dirty="0">
              <a:solidFill>
                <a:srgbClr val="0B49CB"/>
              </a:solidFill>
              <a:latin typeface="Abadi"/>
            </a:endParaRPr>
          </a:p>
        </p:txBody>
      </p:sp>
      <p:pic>
        <p:nvPicPr>
          <p:cNvPr id="8" name="Picture 7" descr="Screenshot from 2022-05-02 20-15-55"/>
          <p:cNvPicPr>
            <a:picLocks noChangeAspect="true"/>
          </p:cNvPicPr>
          <p:nvPr/>
        </p:nvPicPr>
        <p:blipFill>
          <a:blip r:embed="rId2"/>
          <a:stretch>
            <a:fillRect/>
          </a:stretch>
        </p:blipFill>
        <p:spPr>
          <a:xfrm>
            <a:off x="3190240" y="2720975"/>
            <a:ext cx="4905375" cy="275272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255" y="1430020"/>
            <a:ext cx="9745345" cy="588645"/>
          </a:xfrm>
          <a:prstGeom prst="rect">
            <a:avLst/>
          </a:prstGeom>
        </p:spPr>
        <p:txBody>
          <a:bodyPr>
            <a:normAutofit/>
          </a:bodyPr>
          <a:lstStyle/>
          <a:p>
            <a:pPr>
              <a:lnSpc>
                <a:spcPct val="100000"/>
              </a:lnSpc>
              <a:spcBef>
                <a:spcPts val="1400"/>
              </a:spcBef>
            </a:pPr>
            <a:r>
              <a:rPr lang="" altLang="en-US" sz="2200" dirty="0">
                <a:solidFill>
                  <a:schemeClr val="accent3">
                    <a:lumMod val="25000"/>
                  </a:schemeClr>
                </a:solidFill>
                <a:latin typeface="Abadi" panose="020B0604020104020204" pitchFamily="34" charset="0"/>
              </a:rPr>
              <a:t>for this query we use like operator in where clause</a:t>
            </a:r>
            <a:endParaRPr lang="" altLang="en-US" sz="2200" dirty="0">
              <a:solidFill>
                <a:schemeClr val="accent3">
                  <a:lumMod val="25000"/>
                </a:schemeClr>
              </a:solidFill>
              <a:latin typeface="Abadi" panose="020B0604020104020204" pitchFamily="34" charset="0"/>
            </a:endParaRPr>
          </a:p>
          <a:p>
            <a:pPr>
              <a:lnSpc>
                <a:spcPct val="100000"/>
              </a:lnSpc>
              <a:spcBef>
                <a:spcPts val="1400"/>
              </a:spcBef>
            </a:pPr>
            <a:endParaRPr lang="" altLang="en-US" sz="2200" dirty="0">
              <a:solidFill>
                <a:schemeClr val="accent3">
                  <a:lumMod val="25000"/>
                </a:schemeClr>
              </a:solidFill>
              <a:latin typeface="Abadi" panose="020B0604020104020204" pitchFamily="34" charset="0"/>
            </a:endParaRPr>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endParaRPr lang="en-US" dirty="0">
              <a:solidFill>
                <a:srgbClr val="0B49CB"/>
              </a:solidFill>
              <a:latin typeface="Abadi"/>
            </a:endParaRPr>
          </a:p>
        </p:txBody>
      </p:sp>
      <p:pic>
        <p:nvPicPr>
          <p:cNvPr id="2" name="Picture 1" descr="Screenshot from 2022-05-02 20-17-09"/>
          <p:cNvPicPr>
            <a:picLocks noChangeAspect="true"/>
          </p:cNvPicPr>
          <p:nvPr/>
        </p:nvPicPr>
        <p:blipFill>
          <a:blip r:embed="rId2"/>
          <a:stretch>
            <a:fillRect/>
          </a:stretch>
        </p:blipFill>
        <p:spPr>
          <a:xfrm>
            <a:off x="770255" y="2018665"/>
            <a:ext cx="9178925" cy="381254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255" y="1421130"/>
            <a:ext cx="9745345" cy="694690"/>
          </a:xfrm>
          <a:prstGeom prst="rect">
            <a:avLst/>
          </a:prstGeom>
        </p:spPr>
        <p:txBody>
          <a:bodyPr>
            <a:normAutofit lnSpcReduction="20000"/>
          </a:bodyPr>
          <a:lstStyle/>
          <a:p>
            <a:pPr>
              <a:lnSpc>
                <a:spcPct val="100000"/>
              </a:lnSpc>
              <a:spcBef>
                <a:spcPts val="1400"/>
              </a:spcBef>
            </a:pPr>
            <a:r>
              <a:rPr lang="" altLang="en-US" sz="2200">
                <a:solidFill>
                  <a:schemeClr val="accent3">
                    <a:lumMod val="25000"/>
                  </a:schemeClr>
                </a:solidFill>
                <a:latin typeface="Abadi" panose="020B0604020104020204" pitchFamily="34" charset="0"/>
              </a:rPr>
              <a:t>we use sum to find total payload mass and like operator to filter out only nasa customers.</a:t>
            </a:r>
            <a:endParaRPr lang="" altLang="en-US" sz="2200">
              <a:solidFill>
                <a:schemeClr val="accent3">
                  <a:lumMod val="25000"/>
                </a:schemeClr>
              </a:solidFill>
              <a:latin typeface="Abadi" panose="020B0604020104020204" pitchFamily="34" charset="0"/>
            </a:endParaRPr>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endParaRPr lang="en-US" dirty="0">
              <a:solidFill>
                <a:srgbClr val="0B49CB"/>
              </a:solidFill>
              <a:latin typeface="Abadi"/>
            </a:endParaRPr>
          </a:p>
        </p:txBody>
      </p:sp>
      <p:pic>
        <p:nvPicPr>
          <p:cNvPr id="2" name="Picture 1" descr="Screenshot from 2022-05-02 20-18-28"/>
          <p:cNvPicPr>
            <a:picLocks noChangeAspect="true"/>
          </p:cNvPicPr>
          <p:nvPr/>
        </p:nvPicPr>
        <p:blipFill>
          <a:blip r:embed="rId2"/>
          <a:stretch>
            <a:fillRect/>
          </a:stretch>
        </p:blipFill>
        <p:spPr>
          <a:xfrm>
            <a:off x="1471295" y="2185670"/>
            <a:ext cx="9248775" cy="24860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255" y="1526540"/>
            <a:ext cx="9745345" cy="931545"/>
          </a:xfrm>
          <a:prstGeom prst="rect">
            <a:avLst/>
          </a:prstGeom>
        </p:spPr>
        <p:txBody>
          <a:bodyPr>
            <a:normAutofit/>
          </a:bodyPr>
          <a:lstStyle/>
          <a:p>
            <a:pPr>
              <a:lnSpc>
                <a:spcPct val="100000"/>
              </a:lnSpc>
              <a:spcBef>
                <a:spcPts val="1400"/>
              </a:spcBef>
            </a:pPr>
            <a:r>
              <a:rPr lang="" altLang="en-US" sz="2200">
                <a:solidFill>
                  <a:schemeClr val="accent3">
                    <a:lumMod val="25000"/>
                  </a:schemeClr>
                </a:solidFill>
                <a:latin typeface="Abadi" panose="020B0604020104020204" pitchFamily="34" charset="0"/>
              </a:rPr>
              <a:t>we use avg() function on payload_mass__kg_ column and like operator on booster_version in where clause</a:t>
            </a:r>
            <a:endParaRPr lang="" altLang="en-US" sz="2200">
              <a:solidFill>
                <a:schemeClr val="accent3">
                  <a:lumMod val="25000"/>
                </a:schemeClr>
              </a:solidFill>
              <a:latin typeface="Abadi" panose="020B0604020104020204" pitchFamily="34" charset="0"/>
            </a:endParaRPr>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endParaRPr lang="en-US" dirty="0">
              <a:solidFill>
                <a:srgbClr val="0B49CB"/>
              </a:solidFill>
              <a:latin typeface="Abadi"/>
            </a:endParaRPr>
          </a:p>
        </p:txBody>
      </p:sp>
      <p:pic>
        <p:nvPicPr>
          <p:cNvPr id="2" name="Picture 1" descr="Screenshot from 2022-05-02 20-21-19"/>
          <p:cNvPicPr>
            <a:picLocks noChangeAspect="true"/>
          </p:cNvPicPr>
          <p:nvPr/>
        </p:nvPicPr>
        <p:blipFill>
          <a:blip r:embed="rId2"/>
          <a:stretch>
            <a:fillRect/>
          </a:stretch>
        </p:blipFill>
        <p:spPr>
          <a:xfrm>
            <a:off x="998855" y="3029585"/>
            <a:ext cx="10058400" cy="22929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255" y="1798955"/>
            <a:ext cx="9745345" cy="544830"/>
          </a:xfrm>
          <a:prstGeom prst="rect">
            <a:avLst/>
          </a:prstGeom>
        </p:spPr>
        <p:txBody>
          <a:bodyPr lIns="91440" tIns="45720" rIns="91440" bIns="45720" anchor="t">
            <a:normAutofit/>
          </a:bodyPr>
          <a:lstStyle/>
          <a:p>
            <a:pPr>
              <a:lnSpc>
                <a:spcPct val="100000"/>
              </a:lnSpc>
              <a:spcBef>
                <a:spcPts val="1400"/>
              </a:spcBef>
            </a:pPr>
            <a:r>
              <a:rPr lang="" altLang="en-US" sz="2200" dirty="0">
                <a:solidFill>
                  <a:schemeClr val="accent3">
                    <a:lumMod val="25000"/>
                  </a:schemeClr>
                </a:solidFill>
                <a:latin typeface="Abadi" panose="020B0604020104020204" pitchFamily="34" charset="0"/>
              </a:rPr>
              <a:t>used min() date where mission_outcome was success.</a:t>
            </a:r>
            <a:endParaRPr lang="" altLang="en-US" sz="2200" dirty="0">
              <a:solidFill>
                <a:schemeClr val="accent3">
                  <a:lumMod val="25000"/>
                </a:schemeClr>
              </a:solidFill>
              <a:latin typeface="Abadi" panose="020B0604020104020204" pitchFamily="34" charset="0"/>
            </a:endParaRPr>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endParaRPr lang="en-US" dirty="0">
              <a:solidFill>
                <a:srgbClr val="0B49CB"/>
              </a:solidFill>
              <a:latin typeface="Abadi"/>
            </a:endParaRPr>
          </a:p>
        </p:txBody>
      </p:sp>
      <p:pic>
        <p:nvPicPr>
          <p:cNvPr id="2" name="Picture 1" descr="Screenshot from 2022-05-02 20-26-05"/>
          <p:cNvPicPr>
            <a:picLocks noChangeAspect="true"/>
          </p:cNvPicPr>
          <p:nvPr/>
        </p:nvPicPr>
        <p:blipFill>
          <a:blip r:embed="rId2"/>
          <a:stretch>
            <a:fillRect/>
          </a:stretch>
        </p:blipFill>
        <p:spPr>
          <a:xfrm>
            <a:off x="1066800" y="2671445"/>
            <a:ext cx="10058400" cy="28168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255" y="1385570"/>
            <a:ext cx="9745345" cy="940435"/>
          </a:xfrm>
          <a:prstGeom prst="rect">
            <a:avLst/>
          </a:prstGeom>
        </p:spPr>
        <p:txBody>
          <a:bodyPr lIns="91440" tIns="45720" rIns="91440" bIns="45720" anchor="t">
            <a:normAutofit/>
          </a:bodyPr>
          <a:lstStyle/>
          <a:p>
            <a:pPr>
              <a:lnSpc>
                <a:spcPct val="100000"/>
              </a:lnSpc>
              <a:spcBef>
                <a:spcPts val="1400"/>
              </a:spcBef>
            </a:pPr>
            <a:r>
              <a:rPr lang="" altLang="en-US" sz="2200">
                <a:solidFill>
                  <a:schemeClr val="accent3">
                    <a:lumMod val="25000"/>
                  </a:schemeClr>
                </a:solidFill>
                <a:latin typeface="Abadi" panose="020B0604020104020204" pitchFamily="34" charset="0"/>
              </a:rPr>
              <a:t>used unique() function for booster_version column, checked mission_outcome and used between clause for payload range.</a:t>
            </a:r>
            <a:endParaRPr lang="" altLang="en-US" sz="2200">
              <a:solidFill>
                <a:schemeClr val="accent3">
                  <a:lumMod val="25000"/>
                </a:schemeClr>
              </a:solidFill>
              <a:latin typeface="Abadi" panose="020B0604020104020204" pitchFamily="34" charset="0"/>
            </a:endParaRPr>
          </a:p>
        </p:txBody>
      </p:sp>
      <p:sp>
        <p:nvSpPr>
          <p:cNvPr id="8" name="Title 1"/>
          <p:cNvSpPr txBox="true"/>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endParaRPr lang="en-US" dirty="0">
              <a:solidFill>
                <a:srgbClr val="0B49CB"/>
              </a:solidFill>
              <a:latin typeface="Abadi"/>
            </a:endParaRPr>
          </a:p>
        </p:txBody>
      </p:sp>
      <p:pic>
        <p:nvPicPr>
          <p:cNvPr id="2" name="Picture 1" descr="Screenshot from 2022-05-02 20-28-31"/>
          <p:cNvPicPr>
            <a:picLocks noChangeAspect="true"/>
          </p:cNvPicPr>
          <p:nvPr/>
        </p:nvPicPr>
        <p:blipFill>
          <a:blip r:embed="rId2"/>
          <a:stretch>
            <a:fillRect/>
          </a:stretch>
        </p:blipFill>
        <p:spPr>
          <a:xfrm>
            <a:off x="1455420" y="2441575"/>
            <a:ext cx="8375650" cy="387731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0" name="Content Placeholder 2"/>
          <p:cNvSpPr txBox="true"/>
          <p:nvPr/>
        </p:nvSpPr>
        <p:spPr>
          <a:xfrm>
            <a:off x="563880" y="1347470"/>
            <a:ext cx="10496550" cy="4786630"/>
          </a:xfrm>
          <a:prstGeom prst="rect">
            <a:avLst/>
          </a:prstGeom>
        </p:spPr>
        <p:txBody>
          <a:bodyPr lIns="91440" tIns="45720" rIns="91440" bIns="45720" anchor="t">
            <a:normAutofit fontScale="75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Data Collection through API</a:t>
            </a:r>
            <a:endParaRPr lang="en-US" sz="188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Data Collection with Web Scraping</a:t>
            </a:r>
            <a:endParaRPr lang="en-US" sz="188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Data Wrangling</a:t>
            </a:r>
            <a:endParaRPr lang="en-US" sz="188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Exploratory Data Analysis with SQL</a:t>
            </a:r>
            <a:endParaRPr lang="en-US" sz="188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Exploratory Data Analysis with Data Visualization</a:t>
            </a:r>
            <a:endParaRPr lang="en-US" sz="188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Interactive Visual Analytics with Folium</a:t>
            </a:r>
            <a:endParaRPr lang="en-US" sz="188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Machine Learning Prediction</a:t>
            </a:r>
            <a:endParaRPr lang="en-US" sz="1885"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endParaRPr lang="en-US" sz="22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Exploratory Data Analysis result</a:t>
            </a:r>
            <a:endParaRPr lang="en-US" sz="188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Interactive analytics in screenshots</a:t>
            </a:r>
            <a:endParaRPr lang="en-US" sz="1885"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85" dirty="0">
                <a:solidFill>
                  <a:schemeClr val="accent3">
                    <a:lumMod val="25000"/>
                  </a:schemeClr>
                </a:solidFill>
                <a:latin typeface="Abadi" panose="020B0604020104020204" pitchFamily="34" charset="0"/>
                <a:sym typeface="+mn-ea"/>
              </a:rPr>
              <a:t>Predictive Analytics result</a:t>
            </a:r>
            <a:endParaRPr lang="en-US" sz="1885" dirty="0">
              <a:solidFill>
                <a:schemeClr val="accent3">
                  <a:lumMod val="25000"/>
                </a:schemeClr>
              </a:solidFill>
              <a:latin typeface="Abadi" panose="020B0604020104020204" pitchFamily="34" charset="0"/>
            </a:endParaRPr>
          </a:p>
          <a:p>
            <a:pPr lvl="1">
              <a:lnSpc>
                <a:spcPct val="100000"/>
              </a:lnSpc>
              <a:spcBef>
                <a:spcPts val="1400"/>
              </a:spcBef>
            </a:pPr>
            <a:endParaRPr lang="en-US" sz="1885" dirty="0">
              <a:solidFill>
                <a:schemeClr val="accent3">
                  <a:lumMod val="25000"/>
                </a:schemeClr>
              </a:solidFill>
              <a:latin typeface="Abadi" panose="020B0604020104020204" pitchFamily="34" charset="0"/>
            </a:endParaRPr>
          </a:p>
        </p:txBody>
      </p:sp>
      <p:sp>
        <p:nvSpPr>
          <p:cNvPr id="19"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255" y="1473835"/>
            <a:ext cx="9745345" cy="711835"/>
          </a:xfrm>
          <a:prstGeom prst="rect">
            <a:avLst/>
          </a:prstGeom>
        </p:spPr>
        <p:txBody>
          <a:bodyPr>
            <a:normAutofit/>
          </a:bodyPr>
          <a:lstStyle/>
          <a:p>
            <a:pPr>
              <a:lnSpc>
                <a:spcPct val="100000"/>
              </a:lnSpc>
              <a:spcBef>
                <a:spcPts val="1400"/>
              </a:spcBef>
            </a:pPr>
            <a:r>
              <a:rPr lang="" altLang="en-US" sz="2200">
                <a:solidFill>
                  <a:schemeClr val="accent3">
                    <a:lumMod val="25000"/>
                  </a:schemeClr>
                </a:solidFill>
                <a:latin typeface="Abadi" panose="020B0604020104020204" pitchFamily="34" charset="0"/>
              </a:rPr>
              <a:t>used count() aggregate function and group by clause on mission_outcome</a:t>
            </a:r>
            <a:endParaRPr lang="" altLang="en-US" sz="2200">
              <a:solidFill>
                <a:schemeClr val="accent3">
                  <a:lumMod val="25000"/>
                </a:schemeClr>
              </a:solidFill>
              <a:latin typeface="Abadi" panose="020B0604020104020204" pitchFamily="34" charset="0"/>
            </a:endParaRPr>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endParaRPr lang="en-US" dirty="0">
              <a:solidFill>
                <a:srgbClr val="0B49CB"/>
              </a:solidFill>
              <a:latin typeface="Abadi"/>
            </a:endParaRPr>
          </a:p>
        </p:txBody>
      </p:sp>
      <p:pic>
        <p:nvPicPr>
          <p:cNvPr id="2" name="Picture 1" descr="Screenshot from 2022-05-02 20-32-03"/>
          <p:cNvPicPr>
            <a:picLocks noChangeAspect="true"/>
          </p:cNvPicPr>
          <p:nvPr/>
        </p:nvPicPr>
        <p:blipFill>
          <a:blip r:embed="rId2"/>
          <a:stretch>
            <a:fillRect/>
          </a:stretch>
        </p:blipFill>
        <p:spPr>
          <a:xfrm>
            <a:off x="1942465" y="2555240"/>
            <a:ext cx="7400925" cy="292417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true"/>
          </p:cNvSpPr>
          <p:nvPr>
            <p:ph idx="4294967295"/>
          </p:nvPr>
        </p:nvSpPr>
        <p:spPr>
          <a:xfrm>
            <a:off x="770255" y="1825625"/>
            <a:ext cx="3714115" cy="4351655"/>
          </a:xfrm>
          <a:prstGeom prst="rect">
            <a:avLst/>
          </a:prstGeom>
        </p:spPr>
        <p:txBody>
          <a:bodyPr>
            <a:normAutofit/>
          </a:bodyPr>
          <a:lstStyle/>
          <a:p>
            <a:pPr>
              <a:lnSpc>
                <a:spcPct val="100000"/>
              </a:lnSpc>
              <a:spcBef>
                <a:spcPts val="1400"/>
              </a:spcBef>
            </a:pPr>
            <a:r>
              <a:rPr lang="" altLang="en-US" sz="2200" dirty="0">
                <a:solidFill>
                  <a:schemeClr val="accent3">
                    <a:lumMod val="25000"/>
                  </a:schemeClr>
                </a:solidFill>
                <a:latin typeface="Abadi" panose="020B0604020104020204" pitchFamily="34" charset="0"/>
              </a:rPr>
              <a:t>used subquery to find out maximum payload mass then used unique() function on booster_version.</a:t>
            </a:r>
            <a:endParaRPr lang="" altLang="en-US" sz="2200" dirty="0">
              <a:solidFill>
                <a:schemeClr val="accent3">
                  <a:lumMod val="25000"/>
                </a:schemeClr>
              </a:solidFill>
              <a:latin typeface="Abadi" panose="020B0604020104020204" pitchFamily="34" charset="0"/>
            </a:endParaRPr>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endParaRPr lang="en-US" dirty="0">
              <a:solidFill>
                <a:srgbClr val="0B49CB"/>
              </a:solidFill>
              <a:latin typeface="Abadi"/>
            </a:endParaRPr>
          </a:p>
        </p:txBody>
      </p:sp>
      <p:pic>
        <p:nvPicPr>
          <p:cNvPr id="2" name="Picture 1" descr="Screenshot from 2022-05-02 20-33-21"/>
          <p:cNvPicPr>
            <a:picLocks noChangeAspect="true"/>
          </p:cNvPicPr>
          <p:nvPr/>
        </p:nvPicPr>
        <p:blipFill>
          <a:blip r:embed="rId2"/>
          <a:stretch>
            <a:fillRect/>
          </a:stretch>
        </p:blipFill>
        <p:spPr>
          <a:xfrm>
            <a:off x="5118100" y="1557020"/>
            <a:ext cx="5675630" cy="487045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true"/>
          </p:cNvSpPr>
          <p:nvPr>
            <p:ph idx="4294967295"/>
          </p:nvPr>
        </p:nvSpPr>
        <p:spPr>
          <a:xfrm>
            <a:off x="770255" y="1825625"/>
            <a:ext cx="10514965" cy="746125"/>
          </a:xfrm>
          <a:prstGeom prst="rect">
            <a:avLst/>
          </a:prstGeom>
        </p:spPr>
        <p:txBody>
          <a:bodyPr lIns="91440" tIns="45720" rIns="91440" bIns="45720" anchor="t">
            <a:normAutofit fontScale="90000"/>
          </a:bodyPr>
          <a:lstStyle/>
          <a:p>
            <a:pPr>
              <a:lnSpc>
                <a:spcPct val="100000"/>
              </a:lnSpc>
              <a:spcBef>
                <a:spcPts val="1400"/>
              </a:spcBef>
            </a:pPr>
            <a:r>
              <a:rPr lang="" altLang="en-US" dirty="0">
                <a:solidFill>
                  <a:schemeClr val="accent3">
                    <a:lumMod val="25000"/>
                  </a:schemeClr>
                </a:solidFill>
                <a:latin typeface="Abadi"/>
              </a:rPr>
              <a:t>applied year() function on date column in where column to get the data of 2015.</a:t>
            </a:r>
            <a:endParaRPr lang="" altLang="en-US" dirty="0">
              <a:solidFill>
                <a:schemeClr val="accent3">
                  <a:lumMod val="25000"/>
                </a:schemeClr>
              </a:solidFill>
              <a:latin typeface="Abadi"/>
            </a:endParaRPr>
          </a:p>
          <a:p>
            <a:pPr marL="0" indent="0">
              <a:lnSpc>
                <a:spcPct val="100000"/>
              </a:lnSpc>
              <a:spcBef>
                <a:spcPts val="1400"/>
              </a:spcBef>
              <a:buNone/>
            </a:pPr>
            <a:endParaRPr lang="" altLang="en-US" dirty="0">
              <a:solidFill>
                <a:schemeClr val="accent3">
                  <a:lumMod val="25000"/>
                </a:schemeClr>
              </a:solidFill>
              <a:latin typeface="Abadi"/>
            </a:endParaRPr>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endParaRPr lang="en-US" dirty="0">
              <a:solidFill>
                <a:srgbClr val="0B49CB"/>
              </a:solidFill>
              <a:latin typeface="Abadi"/>
            </a:endParaRPr>
          </a:p>
        </p:txBody>
      </p:sp>
      <p:pic>
        <p:nvPicPr>
          <p:cNvPr id="2" name="Picture 1" descr="Screenshot from 2022-05-02 20-34-49"/>
          <p:cNvPicPr>
            <a:picLocks noChangeAspect="true"/>
          </p:cNvPicPr>
          <p:nvPr/>
        </p:nvPicPr>
        <p:blipFill>
          <a:blip r:embed="rId2"/>
          <a:stretch>
            <a:fillRect/>
          </a:stretch>
        </p:blipFill>
        <p:spPr>
          <a:xfrm>
            <a:off x="2017395" y="2653665"/>
            <a:ext cx="8020050" cy="337185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dirty="0"/>
          </a:p>
        </p:txBody>
      </p:sp>
      <p:sp>
        <p:nvSpPr>
          <p:cNvPr id="5" name="Content Placeholder 4"/>
          <p:cNvSpPr>
            <a:spLocks noGrp="true"/>
          </p:cNvSpPr>
          <p:nvPr>
            <p:ph idx="4294967295"/>
          </p:nvPr>
        </p:nvSpPr>
        <p:spPr>
          <a:xfrm>
            <a:off x="770255" y="1456055"/>
            <a:ext cx="10516235" cy="755650"/>
          </a:xfrm>
          <a:prstGeom prst="rect">
            <a:avLst/>
          </a:prstGeom>
        </p:spPr>
        <p:txBody>
          <a:bodyPr lIns="91440" tIns="45720" rIns="91440" bIns="45720" anchor="t"/>
          <a:lstStyle/>
          <a:p>
            <a:pPr>
              <a:lnSpc>
                <a:spcPct val="100000"/>
              </a:lnSpc>
              <a:spcBef>
                <a:spcPts val="1400"/>
              </a:spcBef>
            </a:pPr>
            <a:r>
              <a:rPr lang="" altLang="en-US" sz="2200" dirty="0">
                <a:solidFill>
                  <a:schemeClr val="accent3">
                    <a:lumMod val="25000"/>
                  </a:schemeClr>
                </a:solidFill>
                <a:latin typeface="Abadi" panose="020B0604020104020204" pitchFamily="34" charset="0"/>
              </a:rPr>
              <a:t>used table expression or derived table to get data between given date range, grouped final data by landing outcome, used count() function in select statement with order by desc clause at the end.</a:t>
            </a:r>
            <a:endParaRPr lang="" altLang="en-US" sz="2200" dirty="0">
              <a:solidFill>
                <a:schemeClr val="accent3">
                  <a:lumMod val="25000"/>
                </a:schemeClr>
              </a:solidFill>
              <a:latin typeface="Abadi" panose="020B0604020104020204" pitchFamily="34" charset="0"/>
            </a:endParaRPr>
          </a:p>
        </p:txBody>
      </p:sp>
      <p:sp>
        <p:nvSpPr>
          <p:cNvPr id="3" name="Title 1"/>
          <p:cNvSpPr txBox="true"/>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endParaRPr lang="en-US" dirty="0">
              <a:solidFill>
                <a:srgbClr val="0B49CB"/>
              </a:solidFill>
              <a:latin typeface="Abadi"/>
            </a:endParaRPr>
          </a:p>
        </p:txBody>
      </p:sp>
      <p:pic>
        <p:nvPicPr>
          <p:cNvPr id="2" name="Picture 1" descr="Screenshot from 2022-05-02 20-40-44"/>
          <p:cNvPicPr>
            <a:picLocks noChangeAspect="true"/>
          </p:cNvPicPr>
          <p:nvPr/>
        </p:nvPicPr>
        <p:blipFill>
          <a:blip r:embed="rId2"/>
          <a:stretch>
            <a:fillRect/>
          </a:stretch>
        </p:blipFill>
        <p:spPr>
          <a:xfrm>
            <a:off x="1948180" y="2580640"/>
            <a:ext cx="7074535" cy="373507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true">
          <a:blip r:embed="rId1"/>
          <a:srcRect/>
          <a:stretch>
            <a:fillRect/>
          </a:stretch>
        </a:blipFill>
        <a:effectLst/>
      </p:bgPr>
    </p:bg>
    <p:spTree>
      <p:nvGrpSpPr>
        <p:cNvPr id="1" name=""/>
        <p:cNvGrpSpPr/>
        <p:nvPr/>
      </p:nvGrpSpPr>
      <p:grpSpPr>
        <a:xfrm>
          <a:off x="0" y="0"/>
          <a:ext cx="0" cy="0"/>
          <a:chOff x="0" y="0"/>
          <a:chExt cx="0" cy="0"/>
        </a:xfrm>
      </p:grpSpPr>
      <p:sp>
        <p:nvSpPr>
          <p:cNvPr id="7" name="TextBox 6"/>
          <p:cNvSpPr txBox="true"/>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endParaRPr lang="en-US"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true"/>
          </p:cNvSpPr>
          <p:nvPr>
            <p:ph type="sldNum" sz="quarter" idx="12"/>
          </p:nvPr>
        </p:nvSpPr>
        <p:spPr/>
        <p:txBody>
          <a:bodyPr/>
          <a:lstStyle/>
          <a:p>
            <a:fld id="{5075537C-CA84-1446-933C-8E9D027F9201}" type="slidenum">
              <a:rPr lang="en-US" smtClean="0"/>
            </a:fld>
            <a:endParaRPr lang="en-US"/>
          </a:p>
        </p:txBody>
      </p:sp>
      <p:sp>
        <p:nvSpPr>
          <p:cNvPr id="2" name="Title 1"/>
          <p:cNvSpPr txBox="true"/>
          <p:nvPr/>
        </p:nvSpPr>
        <p:spPr>
          <a:xfrm>
            <a:off x="770011" y="538650"/>
            <a:ext cx="10515600" cy="549049"/>
          </a:xfrm>
          <a:prstGeom prst="rect">
            <a:avLst/>
          </a:prstGeom>
        </p:spPr>
        <p:txBody>
          <a:bodyPr vert="horz" lIns="91440" tIns="45720" rIns="91440" bIns="45720" rtlCol="0" anchor="ctr">
            <a:normAutofit fontScale="4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All launch sites global map markers</a:t>
            </a:r>
            <a:endParaRPr lang="en-US" dirty="0">
              <a:solidFill>
                <a:srgbClr val="0B49CB"/>
              </a:solidFill>
              <a:latin typeface="Abadi"/>
            </a:endParaRPr>
          </a:p>
        </p:txBody>
      </p:sp>
      <p:pic>
        <p:nvPicPr>
          <p:cNvPr id="6" name="Content Placeholder 5"/>
          <p:cNvPicPr>
            <a:picLocks noGrp="true" noChangeAspect="true"/>
          </p:cNvPicPr>
          <p:nvPr>
            <p:ph idx="4294967295"/>
          </p:nvPr>
        </p:nvPicPr>
        <p:blipFill>
          <a:blip r:embed="rId2"/>
          <a:stretch>
            <a:fillRect/>
          </a:stretch>
        </p:blipFill>
        <p:spPr>
          <a:xfrm>
            <a:off x="751205" y="1380490"/>
            <a:ext cx="10688955" cy="46456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p:cNvSpPr txBox="true"/>
          <p:nvPr/>
        </p:nvSpPr>
        <p:spPr>
          <a:xfrm>
            <a:off x="770011" y="538650"/>
            <a:ext cx="10515600" cy="549049"/>
          </a:xfrm>
          <a:prstGeom prst="rect">
            <a:avLst/>
          </a:prstGeom>
        </p:spPr>
        <p:txBody>
          <a:bodyPr vert="horz" lIns="91440" tIns="45720" rIns="91440" bIns="45720" rtlCol="0" anchor="ctr">
            <a:normAutofit fontScale="6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200" dirty="0">
                <a:solidFill>
                  <a:srgbClr val="0B49CB"/>
                </a:solidFill>
                <a:latin typeface="Abadi"/>
                <a:sym typeface="+mn-ea"/>
              </a:rPr>
              <a:t>Markers showing launch sites with color label</a:t>
            </a:r>
            <a:endParaRPr lang="en-US" sz="3200" dirty="0">
              <a:solidFill>
                <a:srgbClr val="0B49CB"/>
              </a:solidFill>
              <a:latin typeface="Abadi"/>
            </a:endParaRPr>
          </a:p>
        </p:txBody>
      </p:sp>
      <p:pic>
        <p:nvPicPr>
          <p:cNvPr id="4" name="Content Placeholder 3"/>
          <p:cNvPicPr>
            <a:picLocks noGrp="true" noChangeAspect="true"/>
          </p:cNvPicPr>
          <p:nvPr/>
        </p:nvPicPr>
        <p:blipFill>
          <a:blip r:embed="rId2"/>
          <a:stretch>
            <a:fillRect/>
          </a:stretch>
        </p:blipFill>
        <p:spPr>
          <a:xfrm>
            <a:off x="770011" y="1253472"/>
            <a:ext cx="10687962" cy="47721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true"/>
          <p:nvPr/>
        </p:nvSpPr>
        <p:spPr>
          <a:xfrm>
            <a:off x="770011" y="538650"/>
            <a:ext cx="10515600" cy="549049"/>
          </a:xfrm>
          <a:prstGeom prst="rect">
            <a:avLst/>
          </a:prstGeom>
        </p:spPr>
        <p:txBody>
          <a:bodyPr vert="horz" lIns="91440" tIns="45720" rIns="91440" bIns="45720" rtlCol="0" anchor="ctr">
            <a:normAutofit fontScale="4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Launch Site distance to landmarks</a:t>
            </a:r>
            <a:endParaRPr lang="en-US" dirty="0">
              <a:solidFill>
                <a:srgbClr val="0B49CB"/>
              </a:solidFill>
              <a:latin typeface="Abadi"/>
            </a:endParaRPr>
          </a:p>
        </p:txBody>
      </p:sp>
      <p:pic>
        <p:nvPicPr>
          <p:cNvPr id="4" name="Content Placeholder 3"/>
          <p:cNvPicPr>
            <a:picLocks noGrp="true" noChangeAspect="true"/>
          </p:cNvPicPr>
          <p:nvPr/>
        </p:nvPicPr>
        <p:blipFill>
          <a:blip r:embed="rId2"/>
          <a:stretch>
            <a:fillRect/>
          </a:stretch>
        </p:blipFill>
        <p:spPr>
          <a:xfrm>
            <a:off x="770010" y="1362318"/>
            <a:ext cx="10092431" cy="506489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true">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true"/>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endParaRPr lang="en-US" dirty="0">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endParaRPr lang="en-US" sz="2200"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p:cNvSpPr txBox="true"/>
          <p:nvPr/>
        </p:nvSpPr>
        <p:spPr>
          <a:xfrm>
            <a:off x="770255" y="538480"/>
            <a:ext cx="10515600" cy="864870"/>
          </a:xfrm>
          <a:prstGeom prst="rect">
            <a:avLst/>
          </a:prstGeom>
        </p:spPr>
        <p:txBody>
          <a:bodyPr vert="horz" lIns="91440" tIns="45720" rIns="91440" bIns="45720" rtlCol="0" anchor="ctr">
            <a:normAutofit fontScale="8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sym typeface="+mn-ea"/>
              </a:rPr>
              <a:t>Pie chart showing the success percentage achieved by each launch sit</a:t>
            </a:r>
            <a:r>
              <a:rPr lang="" altLang="en-US" sz="3600" dirty="0">
                <a:solidFill>
                  <a:srgbClr val="0B49CB"/>
                </a:solidFill>
                <a:latin typeface="Abadi"/>
                <a:sym typeface="+mn-ea"/>
              </a:rPr>
              <a:t>e</a:t>
            </a:r>
            <a:endParaRPr lang="" altLang="en-US" sz="3600" dirty="0">
              <a:solidFill>
                <a:srgbClr val="0B49CB"/>
              </a:solidFill>
              <a:latin typeface="Abadi"/>
              <a:sym typeface="+mn-ea"/>
            </a:endParaRPr>
          </a:p>
        </p:txBody>
      </p:sp>
      <p:pic>
        <p:nvPicPr>
          <p:cNvPr id="4" name="Content Placeholder 3"/>
          <p:cNvPicPr>
            <a:picLocks noGrp="true" noChangeAspect="true"/>
          </p:cNvPicPr>
          <p:nvPr/>
        </p:nvPicPr>
        <p:blipFill>
          <a:blip r:embed="rId2"/>
          <a:stretch>
            <a:fillRect/>
          </a:stretch>
        </p:blipFill>
        <p:spPr>
          <a:xfrm>
            <a:off x="752019" y="1454291"/>
            <a:ext cx="10687962" cy="47721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nchor="ctr">
            <a:normAutofit/>
          </a:bodyPr>
          <a:lstStyle/>
          <a:p>
            <a:pPr>
              <a:spcAft>
                <a:spcPts val="600"/>
              </a:spcAft>
            </a:pPr>
            <a:fld id="{5075537C-CA84-1446-933C-8E9D027F9201}" type="slidenum">
              <a:rPr lang="en-US" smtClean="0"/>
            </a:fld>
            <a:endParaRPr lang="en-US" dirty="0"/>
          </a:p>
        </p:txBody>
      </p:sp>
      <p:sp>
        <p:nvSpPr>
          <p:cNvPr id="19" name="Title 1"/>
          <p:cNvSpPr txBox="true"/>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p:cNvSpPr txBox="true"/>
          <p:nvPr/>
        </p:nvSpPr>
        <p:spPr>
          <a:xfrm>
            <a:off x="828040" y="1449070"/>
            <a:ext cx="10530205" cy="45770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endParaRPr lang="en-US" sz="2200" dirty="0">
              <a:solidFill>
                <a:schemeClr val="accent3">
                  <a:lumMod val="25000"/>
                </a:schemeClr>
              </a:solidFill>
              <a:latin typeface="Abadi" panose="020B0604020104020204" pitchFamily="34" charset="0"/>
            </a:endParaRPr>
          </a:p>
          <a:p>
            <a:pPr lvl="1">
              <a:spcBef>
                <a:spcPts val="1400"/>
              </a:spcBef>
            </a:pPr>
            <a:r>
              <a:rPr lang="en-US" sz="1885" dirty="0">
                <a:solidFill>
                  <a:schemeClr val="accent3">
                    <a:lumMod val="25000"/>
                  </a:schemeClr>
                </a:solidFill>
                <a:latin typeface="Abadi" panose="020B0604020104020204" pitchFamily="34" charset="0"/>
                <a:sym typeface="+mn-ea"/>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endParaRPr lang="en-US" sz="1885"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endParaRPr lang="en-US" sz="2200" dirty="0">
              <a:solidFill>
                <a:schemeClr val="accent3">
                  <a:lumMod val="25000"/>
                </a:schemeClr>
              </a:solidFill>
              <a:latin typeface="Abadi" panose="020B0604020104020204" pitchFamily="34" charset="0"/>
            </a:endParaRPr>
          </a:p>
          <a:p>
            <a:pPr lvl="1">
              <a:spcBef>
                <a:spcPts val="1400"/>
              </a:spcBef>
              <a:buFontTx/>
              <a:buChar char="-"/>
            </a:pPr>
            <a:r>
              <a:rPr lang="en-US" sz="1885" dirty="0">
                <a:solidFill>
                  <a:schemeClr val="accent3">
                    <a:lumMod val="25000"/>
                  </a:schemeClr>
                </a:solidFill>
                <a:latin typeface="Abadi" panose="020B0604020104020204" pitchFamily="34" charset="0"/>
                <a:sym typeface="+mn-ea"/>
              </a:rPr>
              <a:t>What factors determine if the rocket will land successfully?</a:t>
            </a:r>
            <a:endParaRPr lang="en-US" sz="1885" dirty="0">
              <a:solidFill>
                <a:schemeClr val="accent3">
                  <a:lumMod val="25000"/>
                </a:schemeClr>
              </a:solidFill>
              <a:latin typeface="Abadi" panose="020B0604020104020204" pitchFamily="34" charset="0"/>
            </a:endParaRPr>
          </a:p>
          <a:p>
            <a:pPr lvl="1">
              <a:spcBef>
                <a:spcPts val="1400"/>
              </a:spcBef>
              <a:buFontTx/>
              <a:buChar char="-"/>
            </a:pPr>
            <a:r>
              <a:rPr lang="en-US" sz="1885" dirty="0">
                <a:solidFill>
                  <a:schemeClr val="accent3">
                    <a:lumMod val="25000"/>
                  </a:schemeClr>
                </a:solidFill>
                <a:latin typeface="Abadi" panose="020B0604020104020204" pitchFamily="34" charset="0"/>
                <a:sym typeface="+mn-ea"/>
              </a:rPr>
              <a:t>The interaction amongst various features that determine the success rate of a successful landing.</a:t>
            </a:r>
            <a:endParaRPr lang="en-US" sz="1885" dirty="0">
              <a:solidFill>
                <a:schemeClr val="accent3">
                  <a:lumMod val="25000"/>
                </a:schemeClr>
              </a:solidFill>
              <a:latin typeface="Abadi" panose="020B0604020104020204" pitchFamily="34" charset="0"/>
            </a:endParaRPr>
          </a:p>
          <a:p>
            <a:pPr lvl="1">
              <a:spcBef>
                <a:spcPts val="1400"/>
              </a:spcBef>
              <a:buFontTx/>
              <a:buChar char="-"/>
            </a:pPr>
            <a:r>
              <a:rPr lang="en-US" sz="1885" dirty="0">
                <a:solidFill>
                  <a:schemeClr val="accent3">
                    <a:lumMod val="25000"/>
                  </a:schemeClr>
                </a:solidFill>
                <a:latin typeface="Abadi" panose="020B0604020104020204" pitchFamily="34" charset="0"/>
                <a:sym typeface="+mn-ea"/>
              </a:rPr>
              <a:t>What operating conditions needs to be in place to ensure a successful landing program.</a:t>
            </a:r>
            <a:endParaRPr lang="en-US" sz="1885" dirty="0">
              <a:solidFill>
                <a:schemeClr val="accent3">
                  <a:lumMod val="25000"/>
                </a:schemeClr>
              </a:solidFill>
              <a:latin typeface="Abadi" panose="020B0604020104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true"/>
          </p:cNvSpPr>
          <p:nvPr>
            <p:ph type="sldNum" sz="quarter" idx="12"/>
          </p:nvPr>
        </p:nvSpPr>
        <p:spPr/>
        <p:txBody>
          <a:bodyPr/>
          <a:lstStyle/>
          <a:p>
            <a:fld id="{5075537C-CA84-1446-933C-8E9D027F9201}" type="slidenum">
              <a:rPr lang="en-US" smtClean="0"/>
            </a:fld>
            <a:endParaRPr lang="en-US"/>
          </a:p>
        </p:txBody>
      </p:sp>
      <p:sp>
        <p:nvSpPr>
          <p:cNvPr id="8" name="Title 1"/>
          <p:cNvSpPr txBox="true"/>
          <p:nvPr/>
        </p:nvSpPr>
        <p:spPr>
          <a:xfrm>
            <a:off x="770255" y="538480"/>
            <a:ext cx="10515600" cy="777240"/>
          </a:xfrm>
          <a:prstGeom prst="rect">
            <a:avLst/>
          </a:prstGeom>
        </p:spPr>
        <p:txBody>
          <a:bodyPr vert="horz" lIns="91440" tIns="45720" rIns="91440" bIns="45720" rtlCol="0" anchor="ctr">
            <a:normAutofit fontScale="7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sym typeface="+mn-ea"/>
              </a:rPr>
              <a:t>Pie chart showing the Launch site with the highest launch success ratio</a:t>
            </a:r>
            <a:endParaRPr lang="en-US" dirty="0">
              <a:solidFill>
                <a:srgbClr val="0B49CB"/>
              </a:solidFill>
              <a:latin typeface="Abadi"/>
            </a:endParaRPr>
          </a:p>
        </p:txBody>
      </p:sp>
      <p:pic>
        <p:nvPicPr>
          <p:cNvPr id="4" name="Content Placeholder 3"/>
          <p:cNvPicPr>
            <a:picLocks noGrp="true" noChangeAspect="true"/>
          </p:cNvPicPr>
          <p:nvPr/>
        </p:nvPicPr>
        <p:blipFill>
          <a:blip r:embed="rId2"/>
          <a:stretch>
            <a:fillRect/>
          </a:stretch>
        </p:blipFill>
        <p:spPr>
          <a:xfrm>
            <a:off x="2133260" y="1673788"/>
            <a:ext cx="7790783" cy="444074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p:cNvSpPr txBox="true"/>
          <p:nvPr/>
        </p:nvSpPr>
        <p:spPr>
          <a:xfrm>
            <a:off x="770255" y="538480"/>
            <a:ext cx="10515600" cy="786130"/>
          </a:xfrm>
          <a:prstGeom prst="rect">
            <a:avLst/>
          </a:prstGeom>
        </p:spPr>
        <p:txBody>
          <a:bodyPr vert="horz" lIns="91440" tIns="45720" rIns="91440" bIns="45720" rtlCol="0" anchor="ctr">
            <a:normAutofit fontScale="5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ea typeface="+mj-ea"/>
                <a:cs typeface="+mj-cs"/>
                <a:sym typeface="+mn-ea"/>
              </a:rPr>
              <a:t>Scatter plot of Payload vs Launch Outcome for all sites, with different payload selected in the range slider</a:t>
            </a:r>
            <a:endParaRPr lang="en-US" dirty="0">
              <a:solidFill>
                <a:srgbClr val="0B49CB"/>
              </a:solidFill>
              <a:latin typeface="Abadi"/>
            </a:endParaRPr>
          </a:p>
        </p:txBody>
      </p:sp>
      <p:pic>
        <p:nvPicPr>
          <p:cNvPr id="4" name="Content Placeholder 3" descr="Graphical user interface, application&#10;&#10;Description automatically generated"/>
          <p:cNvPicPr>
            <a:picLocks noGrp="true" noChangeAspect="true"/>
          </p:cNvPicPr>
          <p:nvPr/>
        </p:nvPicPr>
        <p:blipFill>
          <a:blip r:embed="rId2"/>
          <a:stretch>
            <a:fillRect/>
          </a:stretch>
        </p:blipFill>
        <p:spPr>
          <a:xfrm>
            <a:off x="838200" y="2191367"/>
            <a:ext cx="10515599" cy="378561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true">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true"/>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endParaRPr lang="en-US" dirty="0">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type="body" sz="half" idx="4294967295"/>
          </p:nvPr>
        </p:nvSpPr>
        <p:spPr>
          <a:xfrm>
            <a:off x="770255" y="1487170"/>
            <a:ext cx="10687685" cy="927735"/>
          </a:xfrm>
          <a:prstGeom prst="rect">
            <a:avLst/>
          </a:prstGeom>
        </p:spPr>
        <p:txBody>
          <a:bodyPr vert="horz" lIns="91440" tIns="45720" rIns="91440" bIns="45720" rtlCol="0" anchor="t">
            <a:normAutofit/>
          </a:bodyPr>
          <a:lstStyle/>
          <a:p>
            <a:pPr>
              <a:lnSpc>
                <a:spcPct val="100000"/>
              </a:lnSpc>
              <a:spcBef>
                <a:spcPts val="1400"/>
              </a:spcBef>
            </a:pPr>
            <a:r>
              <a:rPr lang="en-US" sz="2200" dirty="0">
                <a:latin typeface="Abadi" panose="020B0604020104020204" pitchFamily="34" charset="0"/>
                <a:sym typeface="+mn-ea"/>
              </a:rPr>
              <a:t>The decision tree classifier is the model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p:cNvSpPr txBox="true"/>
          <p:nvPr/>
        </p:nvSpPr>
        <p:spPr>
          <a:xfrm>
            <a:off x="770011" y="538650"/>
            <a:ext cx="10515600" cy="549049"/>
          </a:xfrm>
          <a:prstGeom prst="rect">
            <a:avLst/>
          </a:prstGeom>
        </p:spPr>
        <p:txBody>
          <a:bodyPr vert="horz" lIns="91440" tIns="45720" rIns="91440" bIns="45720" rtlCol="0" anchor="ctr">
            <a:normAutofit fontScale="4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p:cNvPicPr>
            <a:picLocks noChangeAspect="true"/>
          </p:cNvPicPr>
          <p:nvPr/>
        </p:nvPicPr>
        <p:blipFill>
          <a:blip r:embed="rId2"/>
          <a:stretch>
            <a:fillRect/>
          </a:stretch>
        </p:blipFill>
        <p:spPr>
          <a:xfrm>
            <a:off x="532384" y="2235466"/>
            <a:ext cx="11164824" cy="332153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type="body" sz="half" idx="4294967295"/>
          </p:nvPr>
        </p:nvSpPr>
        <p:spPr>
          <a:xfrm>
            <a:off x="770255" y="2057400"/>
            <a:ext cx="4977130" cy="3811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p:cNvSpPr txBox="true"/>
          <p:nvPr/>
        </p:nvSpPr>
        <p:spPr>
          <a:xfrm>
            <a:off x="770011" y="538650"/>
            <a:ext cx="10515600" cy="549049"/>
          </a:xfrm>
          <a:prstGeom prst="rect">
            <a:avLst/>
          </a:prstGeom>
        </p:spPr>
        <p:txBody>
          <a:bodyPr vert="horz" lIns="91440" tIns="45720" rIns="91440" bIns="45720" rtlCol="0" anchor="ctr">
            <a:normAutofit fontScale="4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p:cNvPicPr>
            <a:picLocks noChangeAspect="true"/>
          </p:cNvPicPr>
          <p:nvPr/>
        </p:nvPicPr>
        <p:blipFill>
          <a:blip r:embed="rId2"/>
          <a:stretch>
            <a:fillRect/>
          </a:stretch>
        </p:blipFill>
        <p:spPr>
          <a:xfrm>
            <a:off x="6562209" y="1880339"/>
            <a:ext cx="4281910" cy="309732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3"/>
          <p:cNvSpPr>
            <a:spLocks noGrp="true"/>
          </p:cNvSpPr>
          <p:nvPr>
            <p:ph sz="half" idx="4294967295"/>
          </p:nvPr>
        </p:nvSpPr>
        <p:spPr>
          <a:xfrm>
            <a:off x="770255" y="1875155"/>
            <a:ext cx="9975215" cy="4351655"/>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sym typeface="+mn-ea"/>
              </a:rPr>
              <a:t>We can conclude that: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sym typeface="+mn-ea"/>
              </a:rPr>
              <a:t>Launch success rate started to increase in 2013 till 2020.</a:t>
            </a:r>
            <a:endParaRPr lang="en-US" sz="2200" dirty="0">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Orbits </a:t>
            </a:r>
            <a:r>
              <a:rPr lang="en-US" sz="2200" dirty="0">
                <a:latin typeface="Abadi" panose="020B0604020104020204" pitchFamily="34" charset="0"/>
                <a:sym typeface="+mn-ea"/>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KSC LC-39A had the most successful launches of any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Decision tree classifier is the best machine learning algorithm for this task.</a:t>
            </a:r>
            <a:endParaRPr lang="en-US" sz="2200">
              <a:solidFill>
                <a:schemeClr val="accent3">
                  <a:lumMod val="25000"/>
                </a:schemeClr>
              </a:solidFill>
              <a:latin typeface="Abadi" panose="020B0604020104020204" pitchFamily="34" charset="0"/>
            </a:endParaRPr>
          </a:p>
        </p:txBody>
      </p:sp>
      <p:sp>
        <p:nvSpPr>
          <p:cNvPr id="9"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true">
          <a:blip r:embed="rId1"/>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true">
          <a:blip r:embed="rId1"/>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true"/>
          </p:cNvSpPr>
          <p:nvPr>
            <p:ph type="sldNum" sz="quarter" idx="12"/>
          </p:nvPr>
        </p:nvSpPr>
        <p:spPr>
          <a:xfrm>
            <a:off x="9448800" y="6356350"/>
            <a:ext cx="2743200" cy="365125"/>
          </a:xfrm>
        </p:spPr>
        <p:txBody>
          <a:bodyPr/>
          <a:lstStyle/>
          <a:p>
            <a:fld id="{5075537C-CA84-1446-933C-8E9D027F9201}" type="slidenum">
              <a:rPr lang="en-US" smtClean="0"/>
            </a:fld>
            <a:endParaRPr lang="en-US" dirty="0"/>
          </a:p>
        </p:txBody>
      </p:sp>
      <p:sp>
        <p:nvSpPr>
          <p:cNvPr id="2" name="TextBox 1"/>
          <p:cNvSpPr txBox="true"/>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Slide Number Placeholder 3"/>
          <p:cNvSpPr>
            <a:spLocks noGrp="true"/>
          </p:cNvSpPr>
          <p:nvPr>
            <p:ph type="sldNum" sz="quarter" idx="12"/>
          </p:nvPr>
        </p:nvSpPr>
        <p:spPr/>
        <p:txBody>
          <a:bodyPr/>
          <a:lstStyle/>
          <a:p>
            <a:fld id="{5075537C-CA84-1446-933C-8E9D027F9201}" type="slidenum">
              <a:rPr lang="en-US" smtClean="0"/>
            </a:fld>
            <a:endParaRPr lang="en-US" dirty="0"/>
          </a:p>
        </p:txBody>
      </p:sp>
      <p:sp>
        <p:nvSpPr>
          <p:cNvPr id="7" name="Content Placeholder 2"/>
          <p:cNvSpPr txBox="true"/>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endParaRPr lang="en-US" sz="8800" dirty="0">
              <a:solidFill>
                <a:srgbClr val="0B49CB"/>
              </a:solidFill>
              <a:latin typeface="Abadi"/>
            </a:endParaRPr>
          </a:p>
          <a:p>
            <a:pPr>
              <a:lnSpc>
                <a:spcPct val="120000"/>
              </a:lnSpc>
              <a:spcBef>
                <a:spcPts val="1400"/>
              </a:spcBef>
            </a:pPr>
            <a:r>
              <a:rPr lang="en-US" sz="8800" dirty="0">
                <a:solidFill>
                  <a:schemeClr val="accent3">
                    <a:lumMod val="25000"/>
                  </a:schemeClr>
                </a:solidFill>
                <a:latin typeface="Abadi"/>
              </a:rPr>
              <a:t>Data collection methodology:</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sym typeface="+mn-ea"/>
              </a:rPr>
              <a:t>Data was collected using SpaceX API and web scraping from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sym typeface="+mn-ea"/>
              </a:rPr>
              <a:t>One-hot encoding was applied to categorical features</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endParaRPr lang="en-US" sz="88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8800" dirty="0">
              <a:solidFill>
                <a:schemeClr val="accent3">
                  <a:lumMod val="25000"/>
                </a:schemeClr>
              </a:solidFill>
              <a:latin typeface="Abadi"/>
            </a:endParaRP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7600" dirty="0">
              <a:solidFill>
                <a:schemeClr val="bg2">
                  <a:lumMod val="50000"/>
                </a:schemeClr>
              </a:solidFill>
              <a:latin typeface="Abadi"/>
            </a:endParaRP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true"/>
          </p:cNvSpPr>
          <p:nvPr>
            <p:ph type="sldNum" sz="quarter" idx="12"/>
          </p:nvPr>
        </p:nvSpPr>
        <p:spPr/>
        <p:txBody>
          <a:bodyPr/>
          <a:lstStyle/>
          <a:p>
            <a:fld id="{5075537C-CA84-1446-933C-8E9D027F9201}" type="slidenum">
              <a:rPr lang="en-US" smtClean="0"/>
            </a:fld>
            <a:endParaRPr lang="en-US"/>
          </a:p>
        </p:txBody>
      </p:sp>
      <p:sp>
        <p:nvSpPr>
          <p:cNvPr id="5" name="Content Placeholder 4"/>
          <p:cNvSpPr>
            <a:spLocks noGrp="true"/>
          </p:cNvSpPr>
          <p:nvPr>
            <p:ph idx="4294967295"/>
          </p:nvPr>
        </p:nvSpPr>
        <p:spPr>
          <a:xfrm>
            <a:off x="770011" y="1825625"/>
            <a:ext cx="10515600" cy="4351338"/>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sym typeface="+mn-ea"/>
              </a:rPr>
              <a:t>The data was collected using various methods</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Data collection was done using get request to the SpaceX API.</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Next, we decoded the response content as a Json using .json() function call and turn it into a pandas </a:t>
            </a:r>
            <a:r>
              <a:rPr lang="en-US" sz="2200" dirty="0" err="1">
                <a:solidFill>
                  <a:schemeClr val="accent3">
                    <a:lumMod val="25000"/>
                  </a:schemeClr>
                </a:solidFill>
                <a:latin typeface="Abadi" panose="020B0604020104020204" pitchFamily="34" charset="0"/>
                <a:sym typeface="+mn-ea"/>
              </a:rPr>
              <a:t>dataframe</a:t>
            </a:r>
            <a:r>
              <a:rPr lang="en-US" sz="2200" dirty="0">
                <a:solidFill>
                  <a:schemeClr val="accent3">
                    <a:lumMod val="25000"/>
                  </a:schemeClr>
                </a:solidFill>
                <a:latin typeface="Abadi" panose="020B0604020104020204" pitchFamily="34" charset="0"/>
                <a:sym typeface="+mn-ea"/>
              </a:rPr>
              <a:t> using .</a:t>
            </a:r>
            <a:r>
              <a:rPr lang="en-US" sz="2200" dirty="0" err="1">
                <a:solidFill>
                  <a:schemeClr val="accent3">
                    <a:lumMod val="25000"/>
                  </a:schemeClr>
                </a:solidFill>
                <a:latin typeface="Abadi" panose="020B0604020104020204" pitchFamily="34" charset="0"/>
                <a:sym typeface="+mn-ea"/>
              </a:rPr>
              <a:t>json_normalize</a:t>
            </a:r>
            <a:r>
              <a:rPr lang="en-US" sz="2200" dirty="0">
                <a:solidFill>
                  <a:schemeClr val="accent3">
                    <a:lumMod val="25000"/>
                  </a:schemeClr>
                </a:solidFill>
                <a:latin typeface="Abadi" panose="020B0604020104020204" pitchFamily="34" charset="0"/>
                <a:sym typeface="+mn-ea"/>
              </a:rPr>
              <a:t>().</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We then cleaned the data, checked for missing values and fill in missing values where necessary.</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In addition, we performed web scraping from Wikipedia for Falcon 9 launch records with BeautifulSoup. </a:t>
            </a:r>
            <a:endParaRPr lang="en-US" sz="2200" dirty="0">
              <a:solidFill>
                <a:schemeClr val="accent3">
                  <a:lumMod val="25000"/>
                </a:schemeClr>
              </a:solidFill>
              <a:latin typeface="Abadi" panose="020B0604020104020204" pitchFamily="34" charset="0"/>
            </a:endParaRPr>
          </a:p>
          <a:p>
            <a:pPr lvl="1" algn="just">
              <a:lnSpc>
                <a:spcPct val="100000"/>
              </a:lnSpc>
              <a:spcBef>
                <a:spcPts val="1400"/>
              </a:spcBef>
              <a:buFontTx/>
              <a:buChar char="-"/>
            </a:pPr>
            <a:r>
              <a:rPr lang="en-US" sz="2200" dirty="0">
                <a:solidFill>
                  <a:schemeClr val="accent3">
                    <a:lumMod val="25000"/>
                  </a:schemeClr>
                </a:solidFill>
                <a:latin typeface="Abadi" panose="020B0604020104020204" pitchFamily="34" charset="0"/>
                <a:sym typeface="+mn-ea"/>
              </a:rPr>
              <a:t>The objective was to extract the launch records as HTML table, parse the table and convert it to a pandas </a:t>
            </a:r>
            <a:r>
              <a:rPr lang="en-US" sz="2200" dirty="0" err="1">
                <a:solidFill>
                  <a:schemeClr val="accent3">
                    <a:lumMod val="25000"/>
                  </a:schemeClr>
                </a:solidFill>
                <a:latin typeface="Abadi" panose="020B0604020104020204" pitchFamily="34" charset="0"/>
                <a:sym typeface="+mn-ea"/>
              </a:rPr>
              <a:t>dataframe</a:t>
            </a:r>
            <a:r>
              <a:rPr lang="en-US" sz="2200" dirty="0">
                <a:solidFill>
                  <a:schemeClr val="accent3">
                    <a:lumMod val="25000"/>
                  </a:schemeClr>
                </a:solidFill>
                <a:latin typeface="Abadi" panose="020B0604020104020204" pitchFamily="34" charset="0"/>
                <a:sym typeface="+mn-ea"/>
              </a:rPr>
              <a:t> for future analysis.</a:t>
            </a:r>
            <a:endParaRPr lang="en-US" sz="2200" dirty="0">
              <a:solidFill>
                <a:schemeClr val="accent3">
                  <a:lumMod val="25000"/>
                </a:schemeClr>
              </a:solidFill>
              <a:latin typeface="Abadi" panose="020B0604020104020204" pitchFamily="34" charset="0"/>
            </a:endParaRPr>
          </a:p>
          <a:p>
            <a:pPr marL="0" indent="0">
              <a:buNone/>
            </a:pPr>
            <a:endParaRPr lang="en-US"/>
          </a:p>
        </p:txBody>
      </p:sp>
      <p:sp>
        <p:nvSpPr>
          <p:cNvPr id="12" name="Title 1"/>
          <p:cNvSpPr txBox="true"/>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true"/>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true"/>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sym typeface="+mn-ea"/>
              </a:rPr>
              <a:t>We used the get request to the SpaceX API to collect data, clean the requested data and did some basic data wrangling and formatting.</a:t>
            </a: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hlinkClick r:id="rId2" tooltip="" action="ppaction://hlinkfile"/>
              </a:rPr>
              <a:t>https://github.com/meetpandya4715/IBMDataScienceCapstoneProject/blob/main/nbs/1.%20Data%20Collection%20API.ipynb</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endParaRPr lang="en-US"/>
          </a:p>
          <a:p>
            <a:endParaRPr lang="en-US"/>
          </a:p>
        </p:txBody>
      </p:sp>
      <p:sp>
        <p:nvSpPr>
          <p:cNvPr id="4" name="Title 1"/>
          <p:cNvSpPr txBox="true"/>
          <p:nvPr/>
        </p:nvSpPr>
        <p:spPr>
          <a:xfrm>
            <a:off x="770255" y="538480"/>
            <a:ext cx="10515600" cy="960120"/>
          </a:xfrm>
          <a:prstGeom prst="rect">
            <a:avLst/>
          </a:prstGeom>
        </p:spPr>
        <p:txBody>
          <a:bodyPr vert="horz" lIns="91440" tIns="45720" rIns="91440" bIns="45720" rtlCol="0" anchor="ctr">
            <a:normAutofit fontScale="8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latin typeface="Abadi"/>
            </a:endParaRPr>
          </a:p>
        </p:txBody>
      </p:sp>
      <p:pic>
        <p:nvPicPr>
          <p:cNvPr id="9" name="Picture 8"/>
          <p:cNvPicPr>
            <a:picLocks noChangeAspect="true"/>
          </p:cNvPicPr>
          <p:nvPr/>
        </p:nvPicPr>
        <p:blipFill>
          <a:blip r:embed="rId3"/>
          <a:stretch>
            <a:fillRect/>
          </a:stretch>
        </p:blipFill>
        <p:spPr>
          <a:xfrm>
            <a:off x="6527401" y="1499088"/>
            <a:ext cx="4861273" cy="45270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6" name="Slide Number Placeholder 5"/>
          <p:cNvSpPr>
            <a:spLocks noGrp="true"/>
          </p:cNvSpPr>
          <p:nvPr>
            <p:ph type="sldNum" sz="quarter" idx="12"/>
          </p:nvPr>
        </p:nvSpPr>
        <p:spPr/>
        <p:txBody>
          <a:bodyPr/>
          <a:lstStyle/>
          <a:p>
            <a:fld id="{5075537C-CA84-1446-933C-8E9D027F9201}" type="slidenum">
              <a:rPr lang="en-US" smtClean="0"/>
            </a:fld>
            <a:endParaRPr lang="en-US"/>
          </a:p>
        </p:txBody>
      </p:sp>
      <p:sp>
        <p:nvSpPr>
          <p:cNvPr id="3" name="Text Placeholder 2"/>
          <p:cNvSpPr>
            <a:spLocks noGrp="true"/>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sym typeface="+mn-ea"/>
              </a:rPr>
              <a:t>We applied web scrapping to webscrap Falcon 9 launch records with BeautifulSoup </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sym typeface="+mn-ea"/>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sym typeface="+mn-ea"/>
              </a:rPr>
              <a:t>The link to the notebook is</a:t>
            </a:r>
            <a:r>
              <a:rPr lang="" altLang="en-US" sz="2200" dirty="0">
                <a:solidFill>
                  <a:schemeClr val="accent3">
                    <a:lumMod val="25000"/>
                  </a:schemeClr>
                </a:solidFill>
                <a:latin typeface="Abadi" panose="020B0604020104020204" pitchFamily="34" charset="0"/>
                <a:sym typeface="+mn-ea"/>
              </a:rPr>
              <a:t> </a:t>
            </a:r>
            <a:r>
              <a:rPr lang="" altLang="en-US" sz="2200" dirty="0">
                <a:solidFill>
                  <a:schemeClr val="accent3">
                    <a:lumMod val="25000"/>
                  </a:schemeClr>
                </a:solidFill>
                <a:latin typeface="Abadi" panose="020B0604020104020204" pitchFamily="34" charset="0"/>
                <a:sym typeface="+mn-ea"/>
                <a:hlinkClick r:id="rId2" tooltip="" action="ppaction://hlinkfile"/>
              </a:rPr>
              <a:t>https://github.com/meetpandya4715/IBMDataScienceCapstoneProject/blob/main/nbs/2.%20Data%20Collection%20and%20Webscraping.ipynb</a:t>
            </a:r>
            <a:endParaRPr lang="" altLang="en-US" sz="2200" dirty="0">
              <a:solidFill>
                <a:schemeClr val="accent3">
                  <a:lumMod val="25000"/>
                </a:schemeClr>
              </a:solidFill>
              <a:latin typeface="Abadi" panose="020B0604020104020204" pitchFamily="34" charset="0"/>
              <a:sym typeface="+mn-ea"/>
            </a:endParaRPr>
          </a:p>
        </p:txBody>
      </p:sp>
      <p:sp>
        <p:nvSpPr>
          <p:cNvPr id="4" name="Title 1"/>
          <p:cNvSpPr txBox="true"/>
          <p:nvPr/>
        </p:nvSpPr>
        <p:spPr>
          <a:xfrm>
            <a:off x="770011" y="538650"/>
            <a:ext cx="10515600" cy="549049"/>
          </a:xfrm>
          <a:prstGeom prst="rect">
            <a:avLst/>
          </a:prstGeom>
        </p:spPr>
        <p:txBody>
          <a:bodyPr vert="horz" lIns="91440" tIns="45720" rIns="91440" bIns="45720" rtlCol="0" anchor="ctr">
            <a:normAutofit fontScale="4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p:cNvSpPr txBox="true"/>
          <p:nvPr/>
        </p:nvSpPr>
        <p:spPr>
          <a:xfrm>
            <a:off x="922411" y="691050"/>
            <a:ext cx="10515600" cy="549049"/>
          </a:xfrm>
          <a:prstGeom prst="rect">
            <a:avLst/>
          </a:prstGeom>
        </p:spPr>
        <p:txBody>
          <a:bodyPr vert="horz" lIns="91440" tIns="45720" rIns="91440" bIns="45720" rtlCol="0" anchor="ctr">
            <a:normAutofit fontScale="4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p:cNvPicPr>
            <a:picLocks noChangeAspect="true"/>
          </p:cNvPicPr>
          <p:nvPr/>
        </p:nvPicPr>
        <p:blipFill>
          <a:blip r:embed="rId3"/>
          <a:stretch>
            <a:fillRect/>
          </a:stretch>
        </p:blipFill>
        <p:spPr>
          <a:xfrm>
            <a:off x="5910262" y="1447559"/>
            <a:ext cx="4655614" cy="4778833"/>
          </a:xfrm>
          <a:prstGeom prst="rect">
            <a:avLst/>
          </a:prstGeom>
        </p:spPr>
      </p:pic>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10068</Words>
  <Application>WPS Presentation</Application>
  <PresentationFormat>Widescreen</PresentationFormat>
  <Paragraphs>355</Paragraphs>
  <Slides>46</Slides>
  <Notes>4</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46</vt:i4>
      </vt:variant>
    </vt:vector>
  </HeadingPairs>
  <TitlesOfParts>
    <vt:vector size="67" baseType="lpstr">
      <vt:lpstr>Arial</vt:lpstr>
      <vt:lpstr>SimSun</vt:lpstr>
      <vt:lpstr>Wingdings</vt:lpstr>
      <vt:lpstr>Abadi</vt:lpstr>
      <vt:lpstr>Arimo for Powerline</vt:lpstr>
      <vt:lpstr>DejaVu Sans</vt:lpstr>
      <vt:lpstr>IBM Plex Mono SemiBold</vt:lpstr>
      <vt:lpstr>Hack</vt:lpstr>
      <vt:lpstr>Abadi</vt:lpstr>
      <vt:lpstr>PakType Naskh Basic</vt:lpstr>
      <vt:lpstr>SF Pro</vt:lpstr>
      <vt:lpstr>Arial</vt:lpstr>
      <vt:lpstr>IBM Plex Mono Text</vt:lpstr>
      <vt:lpstr>Calibri</vt:lpstr>
      <vt:lpstr>微软雅黑</vt:lpstr>
      <vt:lpstr>AR PL UMing CN</vt:lpstr>
      <vt:lpstr>Arial Unicode MS</vt:lpstr>
      <vt:lpstr>Calibri Light</vt:lpstr>
      <vt:lpstr>Calibri</vt:lpstr>
      <vt:lpstr>OpenSymbol</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meetp</cp:lastModifiedBy>
  <cp:revision>201</cp:revision>
  <dcterms:created xsi:type="dcterms:W3CDTF">2022-05-02T16:01:24Z</dcterms:created>
  <dcterms:modified xsi:type="dcterms:W3CDTF">2022-05-02T16:01:24Z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KSOProductBuildVer">
    <vt:lpwstr>1033-11.1.0.9662</vt:lpwstr>
  </property>
</Properties>
</file>